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490" r:id="rId2"/>
    <p:sldId id="552" r:id="rId3"/>
    <p:sldId id="556" r:id="rId4"/>
    <p:sldId id="557" r:id="rId5"/>
    <p:sldId id="558" r:id="rId6"/>
    <p:sldId id="553" r:id="rId7"/>
    <p:sldId id="554" r:id="rId8"/>
    <p:sldId id="555" r:id="rId9"/>
    <p:sldId id="534" r:id="rId10"/>
    <p:sldId id="559" r:id="rId11"/>
    <p:sldId id="560" r:id="rId12"/>
    <p:sldId id="561" r:id="rId13"/>
    <p:sldId id="519" r:id="rId14"/>
    <p:sldId id="535" r:id="rId15"/>
    <p:sldId id="536" r:id="rId16"/>
    <p:sldId id="540" r:id="rId17"/>
    <p:sldId id="542" r:id="rId18"/>
    <p:sldId id="545" r:id="rId19"/>
    <p:sldId id="546" r:id="rId20"/>
    <p:sldId id="551" r:id="rId21"/>
    <p:sldId id="53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969"/>
    <a:srgbClr val="21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84240"/>
  </p:normalViewPr>
  <p:slideViewPr>
    <p:cSldViewPr snapToGrid="0">
      <p:cViewPr varScale="1">
        <p:scale>
          <a:sx n="187" d="100"/>
          <a:sy n="187" d="100"/>
        </p:scale>
        <p:origin x="1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65609-BC18-474D-8D0E-91F6D29F5E2D}" type="datetimeFigureOut">
              <a:rPr kumimoji="1" lang="zh-CN" altLang="en-US" smtClean="0"/>
              <a:t>2024/11/18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439FE-5159-784F-AB51-2D273B2BE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041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 morning/afternoon, everyone. </a:t>
            </a:r>
          </a:p>
          <a:p>
            <a:endParaRPr lang="en-US" altLang="zh-CN" dirty="0"/>
          </a:p>
          <a:p>
            <a:r>
              <a:rPr lang="en-US" altLang="zh-CN" dirty="0"/>
              <a:t>I am </a:t>
            </a:r>
            <a:r>
              <a:rPr lang="en-US" altLang="zh-CN" b="0" dirty="0"/>
              <a:t>Hao Wen from Tsinghua University. </a:t>
            </a:r>
          </a:p>
          <a:p>
            <a:endParaRPr lang="en-US" altLang="zh-CN" b="0" dirty="0"/>
          </a:p>
          <a:p>
            <a:r>
              <a:rPr lang="en-US" altLang="zh-CN" b="0" dirty="0"/>
              <a:t>Today, I will help with presenting  an</a:t>
            </a:r>
            <a:r>
              <a:rPr lang="zh-CN" altLang="en-US" b="0" dirty="0"/>
              <a:t> </a:t>
            </a:r>
            <a:r>
              <a:rPr lang="en-US" altLang="zh-CN" b="0" dirty="0"/>
              <a:t>interesting</a:t>
            </a:r>
            <a:r>
              <a:rPr lang="zh-CN" altLang="en-US" b="0" dirty="0"/>
              <a:t> </a:t>
            </a:r>
            <a:r>
              <a:rPr lang="en-US" altLang="zh-CN" b="0" dirty="0"/>
              <a:t>work about foundation model</a:t>
            </a:r>
            <a:r>
              <a:rPr lang="zh-CN" altLang="en-US" b="0" dirty="0"/>
              <a:t> </a:t>
            </a:r>
            <a:r>
              <a:rPr lang="en-US" altLang="zh-CN" b="0" dirty="0"/>
              <a:t>for</a:t>
            </a:r>
            <a:r>
              <a:rPr lang="zh-CN" altLang="en-US" b="0" dirty="0"/>
              <a:t> </a:t>
            </a:r>
            <a:r>
              <a:rPr lang="en-US" altLang="zh-CN" b="0" dirty="0"/>
              <a:t>mobile</a:t>
            </a:r>
            <a:r>
              <a:rPr lang="zh-CN" altLang="en-US" b="0" dirty="0"/>
              <a:t> </a:t>
            </a:r>
            <a:r>
              <a:rPr lang="en-US" altLang="zh-CN" b="0" dirty="0"/>
              <a:t>devices. </a:t>
            </a:r>
          </a:p>
          <a:p>
            <a:endParaRPr lang="en-US" altLang="zh-CN" b="0" dirty="0"/>
          </a:p>
          <a:p>
            <a:r>
              <a:rPr lang="en-US" altLang="zh-CN" b="0" dirty="0"/>
              <a:t>It is done by a</a:t>
            </a:r>
            <a:r>
              <a:rPr lang="zh-CN" altLang="en-US" b="0" dirty="0"/>
              <a:t> </a:t>
            </a:r>
            <a:r>
              <a:rPr lang="en-US" altLang="zh-CN" b="0" dirty="0"/>
              <a:t>research</a:t>
            </a:r>
            <a:r>
              <a:rPr lang="zh-CN" altLang="en-US" b="0" dirty="0"/>
              <a:t> </a:t>
            </a:r>
            <a:r>
              <a:rPr lang="en-US" altLang="zh-CN" b="0" dirty="0"/>
              <a:t>group</a:t>
            </a:r>
            <a:r>
              <a:rPr lang="zh-CN" altLang="en-US" b="0" dirty="0"/>
              <a:t> </a:t>
            </a:r>
            <a:r>
              <a:rPr lang="en-US" altLang="zh-CN" b="0" dirty="0"/>
              <a:t>of</a:t>
            </a:r>
            <a:r>
              <a:rPr lang="zh-CN" altLang="en-US" b="0" dirty="0"/>
              <a:t> </a:t>
            </a:r>
            <a:r>
              <a:rPr lang="en-US" altLang="zh-CN" b="0" dirty="0"/>
              <a:t>BUPT. Unfortunately, those authors cannot</a:t>
            </a:r>
            <a:r>
              <a:rPr lang="zh-CN" altLang="en-US" b="0" dirty="0"/>
              <a:t> </a:t>
            </a:r>
            <a:r>
              <a:rPr lang="en-US" altLang="zh-CN" b="0" dirty="0"/>
              <a:t>attend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conference</a:t>
            </a:r>
            <a:r>
              <a:rPr lang="zh-CN" altLang="en-US" b="0" dirty="0"/>
              <a:t> </a:t>
            </a:r>
            <a:r>
              <a:rPr lang="en-US" altLang="zh-CN" b="0" dirty="0"/>
              <a:t>due</a:t>
            </a:r>
            <a:r>
              <a:rPr lang="zh-CN" altLang="en-US" b="0" dirty="0"/>
              <a:t> </a:t>
            </a:r>
            <a:r>
              <a:rPr lang="en-US" altLang="zh-CN" b="0" dirty="0"/>
              <a:t>to</a:t>
            </a:r>
            <a:r>
              <a:rPr lang="zh-CN" altLang="en-US" b="0" dirty="0"/>
              <a:t> </a:t>
            </a:r>
            <a:r>
              <a:rPr lang="en-US" altLang="zh-CN" b="0" dirty="0"/>
              <a:t>visa</a:t>
            </a:r>
            <a:r>
              <a:rPr lang="zh-CN" altLang="en-US" b="0" dirty="0"/>
              <a:t> </a:t>
            </a:r>
            <a:r>
              <a:rPr lang="en-US" altLang="zh-CN" b="0" dirty="0"/>
              <a:t>issue.</a:t>
            </a:r>
          </a:p>
          <a:p>
            <a:endParaRPr lang="en-US" altLang="zh-CN" b="0" dirty="0"/>
          </a:p>
          <a:p>
            <a:r>
              <a:rPr lang="en-US" altLang="zh-CN" b="0" dirty="0"/>
              <a:t>Now let’s get started.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7E181-5250-5A4C-9025-D2E01B690119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475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7482-3006-4619-22E6-6CAC94993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02AB85-899F-EF47-BCB7-9FC90ECAB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A40AB7-8522-1DBD-89CF-63278C2F8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feed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pre-trained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understanding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logics.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30F3CB-04DB-831F-0FAB-4BB577675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0925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6D38-5ADF-8B22-E708-8D8B4629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9E0D59-B5B0-8B48-B68D-CD73EF987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0B64CD-33C8-4D22-9B8C-6515820E7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Finally,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pre-trained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</a:t>
            </a:r>
            <a:r>
              <a:rPr kumimoji="1" lang="zh-CN" altLang="en-US" dirty="0"/>
              <a:t> </a:t>
            </a:r>
            <a:r>
              <a:rPr kumimoji="1" lang="en-US" altLang="zh-CN" dirty="0"/>
              <a:t>goes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modalities,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MLP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FF20DE-ED8A-E4A5-B87A-F5DF6B0E8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054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9ED2-DC1E-6916-E25E-4169B1E5C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F38D4E-5BBB-C7F0-B4F8-E5132AE54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07EF33-9EB6-5581-F42E-3ED2237D6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M4 contains three trainable parts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downstream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mobile AI tasks: two LoRa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modules which are inserted to relevant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the foundation backbone separately; and one MLP projector.</a:t>
            </a:r>
          </a:p>
          <a:p>
            <a:r>
              <a:rPr kumimoji="1" lang="en-US" altLang="zh-CN" dirty="0"/>
              <a:t>Overall,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8.5B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parameters,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196571-ABE2-3B29-C8BD-658A13B8C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6575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0E0E0E"/>
                </a:solidFill>
                <a:effectLst/>
                <a:latin typeface=".SF NS"/>
              </a:rPr>
              <a:t>To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evaluate</a:t>
            </a:r>
            <a:r>
              <a:rPr lang="en-GB" altLang="zh-CN" dirty="0">
                <a:solidFill>
                  <a:srgbClr val="0E0E0E"/>
                </a:solidFill>
                <a:effectLst/>
                <a:latin typeface=".SF NS"/>
              </a:rPr>
              <a:t> M4, we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built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a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comprehensive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benchmark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that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includes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altLang="zh-CN" dirty="0">
                <a:solidFill>
                  <a:srgbClr val="0E0E0E"/>
                </a:solidFill>
                <a:effectLst/>
                <a:latin typeface=".SF NS"/>
              </a:rPr>
              <a:t>38 diverse tasks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,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altLang="zh-CN" dirty="0">
                <a:solidFill>
                  <a:srgbClr val="0E0E0E"/>
                </a:solidFill>
                <a:effectLst/>
                <a:latin typeface=".SF NS"/>
              </a:rPr>
              <a:t>50 classical datasets spanning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four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popular</a:t>
            </a:r>
            <a:r>
              <a:rPr lang="en-GB" altLang="zh-CN" dirty="0">
                <a:solidFill>
                  <a:srgbClr val="0E0E0E"/>
                </a:solidFill>
                <a:effectLst/>
                <a:latin typeface=".SF NS"/>
              </a:rPr>
              <a:t> modalities.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For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each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task,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we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also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develop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one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representative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baseline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model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before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the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LLM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era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as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comparison.</a:t>
            </a:r>
            <a:endParaRPr lang="en-GB" altLang="zh-CN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827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85%</a:t>
            </a:r>
            <a:r>
              <a:rPr lang="zh-CN" altLang="en-US" dirty="0"/>
              <a:t> </a:t>
            </a:r>
            <a:r>
              <a:rPr lang="en-US" altLang="zh-CN" dirty="0"/>
              <a:t>tasks,</a:t>
            </a:r>
            <a:r>
              <a:rPr lang="zh-CN" altLang="en-US" dirty="0"/>
              <a:t> </a:t>
            </a:r>
            <a:r>
              <a:rPr lang="en-US" altLang="zh-CN" dirty="0"/>
              <a:t>M4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match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tailored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task, and over half of these tasks</a:t>
            </a:r>
            <a:r>
              <a:rPr lang="zh-CN" altLang="en-US" dirty="0"/>
              <a:t> </a:t>
            </a:r>
            <a:r>
              <a:rPr lang="en-US" altLang="zh-CN" dirty="0"/>
              <a:t>even see significant performance gains.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translation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M4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inferior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capability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backbone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  <a:endParaRPr lang="it-IT" altLang="zh-CN" sz="12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140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sz="1200" dirty="0" err="1">
                <a:solidFill>
                  <a:srgbClr val="000000"/>
                </a:solidFill>
              </a:rPr>
              <a:t>We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also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tested</a:t>
            </a:r>
            <a:r>
              <a:rPr lang="it-IT" altLang="zh-CN" sz="1200" dirty="0">
                <a:solidFill>
                  <a:srgbClr val="000000"/>
                </a:solidFill>
              </a:rPr>
              <a:t> M4’s zero-shot capabilities. </a:t>
            </a:r>
            <a:r>
              <a:rPr lang="it-IT" altLang="zh-CN" sz="1200" dirty="0" err="1">
                <a:solidFill>
                  <a:srgbClr val="000000"/>
                </a:solidFill>
              </a:rPr>
              <a:t>While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it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performs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well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without</a:t>
            </a:r>
            <a:r>
              <a:rPr lang="it-IT" altLang="zh-CN" sz="1200" dirty="0">
                <a:solidFill>
                  <a:srgbClr val="000000"/>
                </a:solidFill>
              </a:rPr>
              <a:t> fine-tuning, </a:t>
            </a:r>
            <a:r>
              <a:rPr lang="it-IT" altLang="zh-CN" sz="1200" dirty="0" err="1">
                <a:solidFill>
                  <a:srgbClr val="000000"/>
                </a:solidFill>
              </a:rPr>
              <a:t>we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found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that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even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minimal</a:t>
            </a:r>
            <a:r>
              <a:rPr lang="it-IT" altLang="zh-CN" sz="1200" dirty="0">
                <a:solidFill>
                  <a:srgbClr val="000000"/>
                </a:solidFill>
              </a:rPr>
              <a:t> tuning </a:t>
            </a:r>
            <a:r>
              <a:rPr lang="it-IT" altLang="zh-CN" sz="1200" dirty="0" err="1">
                <a:solidFill>
                  <a:srgbClr val="000000"/>
                </a:solidFill>
              </a:rPr>
              <a:t>significantly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boosts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its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accuracy</a:t>
            </a:r>
            <a:r>
              <a:rPr lang="it-IT" altLang="zh-CN" sz="1200" dirty="0">
                <a:solidFill>
                  <a:srgbClr val="000000"/>
                </a:solidFill>
              </a:rPr>
              <a:t>, making </a:t>
            </a:r>
            <a:r>
              <a:rPr lang="it-IT" altLang="zh-CN" sz="1200" dirty="0" err="1">
                <a:solidFill>
                  <a:srgbClr val="000000"/>
                </a:solidFill>
              </a:rPr>
              <a:t>it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highly</a:t>
            </a:r>
            <a:r>
              <a:rPr lang="it-IT" altLang="zh-CN" sz="1200" dirty="0">
                <a:solidFill>
                  <a:srgbClr val="000000"/>
                </a:solidFill>
              </a:rPr>
              <a:t> </a:t>
            </a:r>
            <a:r>
              <a:rPr lang="it-IT" altLang="zh-CN" sz="1200" dirty="0" err="1">
                <a:solidFill>
                  <a:srgbClr val="000000"/>
                </a:solidFill>
              </a:rPr>
              <a:t>adaptable</a:t>
            </a:r>
            <a:r>
              <a:rPr lang="it-IT" altLang="zh-CN" sz="1200" dirty="0">
                <a:solidFill>
                  <a:srgbClr val="000000"/>
                </a:solidFill>
              </a:rPr>
              <a:t> to new tasks.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2374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storage efficiency is another strength of M4. As the number of supported tasks scales, M4 remains lightweight compared to deploying multiple task-specific models. Moreover, with proper optimization for NPUs, its execution speed and energy consumption can match those of traditional models.</a:t>
            </a:r>
            <a:endParaRPr lang="it-IT" altLang="zh-CN" sz="12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212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The last part is about the future of mobile foundation model. As shown in the figure </a:t>
            </a:r>
          </a:p>
          <a:p>
            <a:endParaRPr kumimoji="1" lang="en-GB" altLang="zh-CN" dirty="0"/>
          </a:p>
          <a:p>
            <a:r>
              <a:rPr kumimoji="1" lang="en-GB" altLang="zh-CN" dirty="0"/>
              <a:t>M4 continues to improve with advancements in its backbone models.(click) For instance, the transition from LLaMA1 to LLaMA2 resulted in up to a 15% accuracy improvement. This demonstrates its potential for sustained growth and improvement over time because we are having more and more stronger backbones to use.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251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The last part is about the future of mobile foundation model. As shown in the figure </a:t>
            </a:r>
          </a:p>
          <a:p>
            <a:endParaRPr kumimoji="1" lang="en-GB" altLang="zh-CN" dirty="0"/>
          </a:p>
          <a:p>
            <a:r>
              <a:rPr kumimoji="1" lang="en-GB" altLang="zh-CN" dirty="0"/>
              <a:t>M4 continues to improve with advancements in its backbone models.(click) For instance, the transition from LLaMA1 to LLaMA2 resulted in up to a 15% accuracy improvement.(click) This demonstrates its potential for sustained growth and improvement over time because we are having more and more stronger backbones to use.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1644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The last part is about the future of mobile foundation model. As shown in the figure </a:t>
            </a:r>
          </a:p>
          <a:p>
            <a:endParaRPr kumimoji="1" lang="en-GB" altLang="zh-CN" dirty="0"/>
          </a:p>
          <a:p>
            <a:r>
              <a:rPr kumimoji="1" lang="en-GB" altLang="zh-CN" dirty="0"/>
              <a:t>M4 continues to improve with advancements in its backbone models.(click) For instance, the transition from LLaMA1 to LLaMA2 resulted in up to a 15% accuracy improvement.(click) This demonstrates its potential for sustained growth and improvement over time because we are having more and more stronger backbones to use.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02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fast-growing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exciting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we’ve</a:t>
            </a:r>
            <a:r>
              <a:rPr lang="zh-CN" altLang="en-US" dirty="0"/>
              <a:t> </a:t>
            </a:r>
            <a:r>
              <a:rPr lang="en-US" altLang="zh-CN" dirty="0"/>
              <a:t>seen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bunch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efforts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efficiency.</a:t>
            </a:r>
          </a:p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challenge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architectures,</a:t>
            </a:r>
            <a:r>
              <a:rPr lang="zh-CN" altLang="en-US" dirty="0"/>
              <a:t> </a:t>
            </a:r>
            <a:r>
              <a:rPr lang="en-US" altLang="zh-CN" dirty="0"/>
              <a:t>parameters,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configurations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diversified.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network;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hyper-parameters.</a:t>
            </a:r>
          </a:p>
          <a:p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  <a:r>
              <a:rPr lang="zh-CN" altLang="en-US" dirty="0"/>
              <a:t> </a:t>
            </a:r>
            <a:r>
              <a:rPr lang="en-US" altLang="zh-CN" dirty="0"/>
              <a:t>brings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issues.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327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glad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accepted,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taken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OS,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 err="1"/>
              <a:t>AICore</a:t>
            </a:r>
            <a:r>
              <a:rPr lang="zh-CN" altLang="en-US" dirty="0"/>
              <a:t> </a:t>
            </a:r>
            <a:r>
              <a:rPr lang="en-US" altLang="zh-CN" dirty="0"/>
              <a:t>service.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supporting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capability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third-party</a:t>
            </a:r>
            <a:r>
              <a:rPr lang="zh-CN" altLang="en-US" dirty="0"/>
              <a:t> </a:t>
            </a:r>
            <a:r>
              <a:rPr lang="en-US" altLang="zh-CN" dirty="0"/>
              <a:t>apps.</a:t>
            </a:r>
            <a:r>
              <a:rPr lang="zh-CN" altLang="en-US" dirty="0"/>
              <a:t> </a:t>
            </a:r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longer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reality.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784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wrap up, </a:t>
            </a:r>
            <a:r>
              <a:rPr lang="en-US" altLang="zh-CN" sz="1200" dirty="0"/>
              <a:t>this</a:t>
            </a:r>
            <a:r>
              <a:rPr lang="zh-CN" altLang="en-US" sz="1200" dirty="0"/>
              <a:t> </a:t>
            </a:r>
            <a:r>
              <a:rPr lang="en-US" altLang="zh-CN" sz="1200" dirty="0"/>
              <a:t>work</a:t>
            </a:r>
            <a:r>
              <a:rPr lang="zh-CN" altLang="en-US" sz="1200" dirty="0"/>
              <a:t> </a:t>
            </a:r>
            <a:r>
              <a:rPr lang="en-US" altLang="zh-CN" sz="1200" dirty="0"/>
              <a:t>proposes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vision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having</a:t>
            </a:r>
            <a:r>
              <a:rPr lang="zh-CN" altLang="en-US" sz="1200" dirty="0"/>
              <a:t> </a:t>
            </a:r>
            <a:r>
              <a:rPr lang="en-US" altLang="zh-CN" sz="1200" dirty="0"/>
              <a:t>one</a:t>
            </a:r>
            <a:r>
              <a:rPr lang="zh-CN" altLang="en-US" sz="1200" dirty="0"/>
              <a:t> </a:t>
            </a:r>
            <a:r>
              <a:rPr lang="en-US" altLang="zh-CN" sz="1200" dirty="0"/>
              <a:t>foundation</a:t>
            </a:r>
            <a:r>
              <a:rPr lang="zh-CN" altLang="en-US" sz="1200" dirty="0"/>
              <a:t> </a:t>
            </a:r>
            <a:r>
              <a:rPr lang="en-US" altLang="zh-CN" sz="1200" dirty="0"/>
              <a:t>model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replace</a:t>
            </a:r>
            <a:r>
              <a:rPr lang="zh-CN" altLang="en-US" sz="1200" dirty="0"/>
              <a:t> </a:t>
            </a:r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fragmented</a:t>
            </a:r>
            <a:r>
              <a:rPr lang="zh-CN" altLang="en-US" sz="1200" dirty="0"/>
              <a:t> </a:t>
            </a:r>
            <a:r>
              <a:rPr lang="en-US" altLang="zh-CN" sz="1200" dirty="0"/>
              <a:t>DNNs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mobile</a:t>
            </a:r>
            <a:r>
              <a:rPr lang="zh-CN" altLang="en-US" sz="1200" dirty="0"/>
              <a:t> </a:t>
            </a:r>
            <a:r>
              <a:rPr lang="en-US" altLang="zh-CN" sz="1200" dirty="0"/>
              <a:t>devices.</a:t>
            </a:r>
            <a:r>
              <a:rPr lang="zh-CN" altLang="en-US" sz="1200" dirty="0"/>
              <a:t> </a:t>
            </a:r>
            <a:r>
              <a:rPr lang="en-US" altLang="zh-CN" sz="1200" dirty="0"/>
              <a:t>It</a:t>
            </a:r>
            <a:r>
              <a:rPr lang="zh-CN" altLang="en-US" sz="1200" dirty="0"/>
              <a:t> </a:t>
            </a:r>
            <a:r>
              <a:rPr lang="en-US" altLang="zh-CN" sz="1200" dirty="0"/>
              <a:t>also</a:t>
            </a:r>
            <a:r>
              <a:rPr lang="zh-CN" altLang="en-US" sz="1200" dirty="0"/>
              <a:t> </a:t>
            </a:r>
            <a:r>
              <a:rPr lang="en-US" altLang="zh-CN" sz="1200" dirty="0"/>
              <a:t>provides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prototype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such</a:t>
            </a:r>
            <a:r>
              <a:rPr lang="zh-CN" altLang="en-US" sz="1200" dirty="0"/>
              <a:t> </a:t>
            </a:r>
            <a:r>
              <a:rPr lang="en-US" altLang="zh-CN" sz="1200" dirty="0"/>
              <a:t>foundation</a:t>
            </a:r>
            <a:r>
              <a:rPr lang="zh-CN" altLang="en-US" sz="1200" dirty="0"/>
              <a:t> </a:t>
            </a:r>
            <a:r>
              <a:rPr lang="en-US" altLang="zh-CN" sz="1200" dirty="0"/>
              <a:t>model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demonstrates</a:t>
            </a:r>
            <a:r>
              <a:rPr lang="zh-CN" altLang="en-US" sz="1200" dirty="0"/>
              <a:t> </a:t>
            </a:r>
            <a:r>
              <a:rPr lang="en-US" altLang="zh-CN" sz="1200" dirty="0"/>
              <a:t>its</a:t>
            </a:r>
            <a:r>
              <a:rPr lang="zh-CN" altLang="en-US" sz="1200" dirty="0"/>
              <a:t> </a:t>
            </a:r>
            <a:r>
              <a:rPr lang="en-US" altLang="zh-CN" sz="1200" dirty="0"/>
              <a:t>feasibility</a:t>
            </a:r>
            <a:r>
              <a:rPr lang="zh-CN" altLang="en-US" sz="1200" dirty="0"/>
              <a:t> </a:t>
            </a:r>
            <a:r>
              <a:rPr lang="en-US" altLang="zh-CN" sz="1200" dirty="0"/>
              <a:t>with</a:t>
            </a:r>
            <a:r>
              <a:rPr lang="zh-CN" altLang="en-US" sz="1200" dirty="0"/>
              <a:t> </a:t>
            </a:r>
            <a:r>
              <a:rPr lang="en-US" altLang="zh-CN" sz="1200" dirty="0"/>
              <a:t>experiments.</a:t>
            </a:r>
            <a:r>
              <a:rPr lang="zh-CN" altLang="en-US" sz="1200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open-sourced.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Thank you for your time, and I’m happy to take questions!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836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4A6CC-03B8-FF8D-A378-8A24E70D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3BF4E-627B-9978-0EA9-000B73B9A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94800-2A58-D22F-3C48-A55DCF95E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accelerator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tradeoff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generality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models.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DFB10-6AA4-1C0F-92BF-8412D82A7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7547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24A41-7CAE-3E56-7528-B4CF43A9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DDDC5-A9AB-7CE1-7E83-12E28A69B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12BBE-0556-B473-F7D1-20526B261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ad-hoc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often</a:t>
            </a:r>
            <a:r>
              <a:rPr lang="zh-CN" altLang="en-US" dirty="0"/>
              <a:t> </a:t>
            </a:r>
            <a:r>
              <a:rPr lang="en-US" altLang="zh-CN" dirty="0"/>
              <a:t>model-specific.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4A0CC-C919-1871-A094-8C2F63201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1916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3BB2-CD2C-D443-138C-A731CCA04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ED60C-BFA2-EAD7-3625-278737702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8FF793-43A8-9195-5516-4E4317BA8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Third,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owned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app,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operating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cross-app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reuse.</a:t>
            </a:r>
          </a:p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elegantly</a:t>
            </a:r>
            <a:r>
              <a:rPr lang="zh-CN" altLang="en-US" dirty="0"/>
              <a:t> </a:t>
            </a:r>
            <a:r>
              <a:rPr lang="en-US" altLang="zh-CN" dirty="0"/>
              <a:t>addressed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37B56-7B78-24DD-B817-363247093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53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wonder,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one-size-fits-all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task,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completely</a:t>
            </a:r>
            <a:r>
              <a:rPr lang="zh-CN" altLang="en-US" dirty="0"/>
              <a:t> </a:t>
            </a:r>
            <a:r>
              <a:rPr lang="en-US" altLang="zh-CN" dirty="0"/>
              <a:t>eliminated?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possible,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chance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totally</a:t>
            </a:r>
            <a:r>
              <a:rPr lang="zh-CN" altLang="en-US" dirty="0"/>
              <a:t> </a:t>
            </a:r>
            <a:r>
              <a:rPr lang="en-US" altLang="zh-CN" dirty="0"/>
              <a:t>shift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paradigm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ecosystem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imagine.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683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Taking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further,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served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highly-optimized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dedicated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accelerator,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full-stack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capability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firmware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vendor.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way,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algorithm,</a:t>
            </a:r>
            <a:r>
              <a:rPr lang="zh-CN" altLang="en-US" dirty="0"/>
              <a:t> </a:t>
            </a:r>
            <a:r>
              <a:rPr lang="en-US" altLang="zh-CN" dirty="0"/>
              <a:t>software,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co-designed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efficiency.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705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aims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simple.</a:t>
            </a:r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one-size-fits-all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task?</a:t>
            </a:r>
          </a:p>
          <a:p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effectiveness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proposed,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comprehensive,</a:t>
            </a:r>
            <a:r>
              <a:rPr lang="zh-CN" altLang="en-US" dirty="0"/>
              <a:t> </a:t>
            </a:r>
            <a:r>
              <a:rPr lang="en-US" altLang="zh-CN" dirty="0"/>
              <a:t>cross-modality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benchmark.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response,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M4,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any-to-any</a:t>
            </a:r>
            <a:r>
              <a:rPr lang="zh-CN" altLang="en-US" dirty="0"/>
              <a:t> </a:t>
            </a:r>
            <a:r>
              <a:rPr lang="en-US" altLang="zh-CN" dirty="0"/>
              <a:t>modality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eAIBench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benchmark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evaluating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95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M4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intuitive.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modalities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unified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055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3719E-A4A1-D213-E86B-1BA4B3627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C80C5E-908F-E1DB-BDAC-113297B26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6972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4AF990-D2F1-6DE4-91E3-4889AC493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941DA08E-0C22-8E48-91B2-F9902193E319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10191A-B9C6-C978-1EAC-600A3737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7AC181-0FF8-10FE-5242-5E15881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15F5CA48-F8C7-3741-BE43-81360A98132B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/20</a:t>
            </a:r>
            <a:endParaRPr kumimoji="1"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5956C2-9893-6F77-FCD0-670C45F4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90"/>
            <a:ext cx="10515600" cy="1325563"/>
          </a:xfrm>
        </p:spPr>
        <p:txBody>
          <a:bodyPr/>
          <a:lstStyle>
            <a:lvl1pPr algn="ctr">
              <a:defRPr b="1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CA30FC70-6680-A63E-0F17-1ECB3BF60806}"/>
              </a:ext>
            </a:extLst>
          </p:cNvPr>
          <p:cNvCxnSpPr>
            <a:cxnSpLocks/>
          </p:cNvCxnSpPr>
          <p:nvPr userDrawn="1"/>
        </p:nvCxnSpPr>
        <p:spPr>
          <a:xfrm>
            <a:off x="0" y="6180083"/>
            <a:ext cx="12192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12CFB88-71C7-A3AC-8D80-172518050933}"/>
              </a:ext>
            </a:extLst>
          </p:cNvPr>
          <p:cNvCxnSpPr/>
          <p:nvPr userDrawn="1"/>
        </p:nvCxnSpPr>
        <p:spPr>
          <a:xfrm>
            <a:off x="0" y="1349853"/>
            <a:ext cx="12192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7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Earth">
                <a:extLst>
                  <a:ext uri="{FF2B5EF4-FFF2-40B4-BE49-F238E27FC236}">
                    <a16:creationId xmlns:a16="http://schemas.microsoft.com/office/drawing/2014/main" id="{5BFDB0E6-5BCE-D4DC-1455-9103DC1BC889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4242709020"/>
                  </p:ext>
                </p:extLst>
              </p:nvPr>
            </p:nvGraphicFramePr>
            <p:xfrm>
              <a:off x="-365933" y="1180066"/>
              <a:ext cx="12923865" cy="129492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923865" cy="1294925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15385" ay="-3577502" az="-59957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511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Earth">
                <a:extLst>
                  <a:ext uri="{FF2B5EF4-FFF2-40B4-BE49-F238E27FC236}">
                    <a16:creationId xmlns:a16="http://schemas.microsoft.com/office/drawing/2014/main" id="{5BFDB0E6-5BCE-D4DC-1455-9103DC1BC8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5933" y="1180066"/>
                <a:ext cx="12923865" cy="1294925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E5177D75-FAEB-61EB-D7F3-B69227FA39D9}"/>
              </a:ext>
            </a:extLst>
          </p:cNvPr>
          <p:cNvSpPr/>
          <p:nvPr userDrawn="1"/>
        </p:nvSpPr>
        <p:spPr bwMode="auto">
          <a:xfrm>
            <a:off x="-1271239" y="2943922"/>
            <a:ext cx="15254868" cy="11285034"/>
          </a:xfrm>
          <a:prstGeom prst="rect">
            <a:avLst/>
          </a:prstGeom>
          <a:gradFill>
            <a:gsLst>
              <a:gs pos="0">
                <a:srgbClr val="F9F9F9">
                  <a:alpha val="0"/>
                </a:srgbClr>
              </a:gs>
              <a:gs pos="28000">
                <a:schemeClr val="bg1">
                  <a:alpha val="80207"/>
                </a:schemeClr>
              </a:gs>
              <a:gs pos="51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4AF990-D2F1-6DE4-91E3-4889AC493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A3301C3-8ECC-4A42-AC23-61F1928BE932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10191A-B9C6-C978-1EAC-600A3737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7AC181-0FF8-10FE-5242-5E15881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15F5CA48-F8C7-3741-BE43-81360A98132B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/24</a:t>
            </a:r>
            <a:endParaRPr kumimoji="1"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5956C2-9893-6F77-FCD0-670C45F4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90"/>
            <a:ext cx="10515600" cy="1325563"/>
          </a:xfrm>
        </p:spPr>
        <p:txBody>
          <a:bodyPr/>
          <a:lstStyle>
            <a:lvl1pPr algn="ctr">
              <a:defRPr b="1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CA30FC70-6680-A63E-0F17-1ECB3BF60806}"/>
              </a:ext>
            </a:extLst>
          </p:cNvPr>
          <p:cNvCxnSpPr>
            <a:cxnSpLocks/>
          </p:cNvCxnSpPr>
          <p:nvPr userDrawn="1"/>
        </p:nvCxnSpPr>
        <p:spPr>
          <a:xfrm>
            <a:off x="0" y="6180083"/>
            <a:ext cx="12192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12CFB88-71C7-A3AC-8D80-172518050933}"/>
              </a:ext>
            </a:extLst>
          </p:cNvPr>
          <p:cNvCxnSpPr/>
          <p:nvPr userDrawn="1"/>
        </p:nvCxnSpPr>
        <p:spPr>
          <a:xfrm>
            <a:off x="0" y="1349853"/>
            <a:ext cx="12192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6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017A64-B18E-42B0-D6CE-2FF6B61C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FE144F-D9B6-A5C3-1DBC-E23C14127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DC666-DF44-6CA1-36CC-E05DBF776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46705-27C3-194F-93B8-C7AD154513BF}" type="datetime1">
              <a:rPr kumimoji="1" lang="zh-CN" altLang="en-US" smtClean="0"/>
              <a:t>2024/11/18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9AE99-3538-AE5E-C44B-F6E44833E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GB" altLang="zh-CN"/>
              <a:t>M4@MobiCom'24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A74CD-1ADF-F26F-2979-7B47FF6D9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FB270-D97A-D44A-B21B-75808B67D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3" Type="http://schemas.openxmlformats.org/officeDocument/2006/relationships/image" Target="../media/image36.emf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emf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3" Type="http://schemas.openxmlformats.org/officeDocument/2006/relationships/image" Target="../media/image36.emf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image" Target="../media/image37.emf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3" Type="http://schemas.openxmlformats.org/officeDocument/2006/relationships/image" Target="../media/image36.emf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image" Target="../media/image37.emf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369930-7A92-4D0B-3FBB-3526D0CB5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2835" t="22555" r="70668" b="28283"/>
          <a:stretch/>
        </p:blipFill>
        <p:spPr>
          <a:xfrm>
            <a:off x="3336090" y="978114"/>
            <a:ext cx="5828519" cy="54080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498F7A-EAA3-5608-AF3A-2D9EDEBEE140}"/>
              </a:ext>
            </a:extLst>
          </p:cNvPr>
          <p:cNvSpPr/>
          <p:nvPr/>
        </p:nvSpPr>
        <p:spPr>
          <a:xfrm>
            <a:off x="0" y="-2"/>
            <a:ext cx="12192000" cy="1104693"/>
          </a:xfrm>
          <a:prstGeom prst="rect">
            <a:avLst/>
          </a:prstGeom>
          <a:solidFill>
            <a:srgbClr val="2128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GB" altLang="zh-CN" sz="3200" dirty="0">
                <a:solidFill>
                  <a:schemeClr val="bg1"/>
                </a:solidFill>
                <a:latin typeface="+mj-lt"/>
              </a:rPr>
              <a:t>The 30th Annual International Conference On Mobile Computing And Networking (MobiCom 2024)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BD00EC-F281-45F0-96E1-A867277F8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57943"/>
            <a:ext cx="12192000" cy="1104693"/>
          </a:xfrm>
        </p:spPr>
        <p:txBody>
          <a:bodyPr>
            <a:no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</a:rPr>
              <a:t>Mobile Foundation Model as Firmware</a:t>
            </a:r>
            <a:br>
              <a:rPr lang="en-US" altLang="zh-CN" sz="4400" b="1" dirty="0">
                <a:solidFill>
                  <a:srgbClr val="C00000"/>
                </a:solidFill>
              </a:rPr>
            </a:br>
            <a:r>
              <a:rPr lang="en-US" altLang="zh-CN" sz="2800" b="1" u="sng" dirty="0">
                <a:solidFill>
                  <a:srgbClr val="C00000"/>
                </a:solidFill>
              </a:rPr>
              <a:t>The Way Towards a Unified Mobile AI Landscape</a:t>
            </a:r>
            <a:endParaRPr lang="zh-CN" altLang="en-US" sz="4400" b="1" u="sng" dirty="0">
              <a:solidFill>
                <a:srgbClr val="C0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751B49-8721-41F2-9A22-601C66923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454" y="3181149"/>
            <a:ext cx="11579087" cy="320503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sz="2800" dirty="0">
                <a:latin typeface="+mj-lt"/>
              </a:rPr>
              <a:t>Jinliang Yuan*, Chen Yang*, Dongqi Cai*</a:t>
            </a:r>
          </a:p>
          <a:p>
            <a:pPr>
              <a:lnSpc>
                <a:spcPct val="140000"/>
              </a:lnSpc>
            </a:pPr>
            <a:r>
              <a:rPr lang="en-US" altLang="zh-CN" sz="2800" dirty="0" err="1">
                <a:latin typeface="+mj-lt"/>
              </a:rPr>
              <a:t>Shihe</a:t>
            </a:r>
            <a:r>
              <a:rPr lang="en-US" altLang="zh-CN" sz="2800" dirty="0">
                <a:latin typeface="+mj-lt"/>
              </a:rPr>
              <a:t> Wang, Xin Yuan, Zeling Zhang, Xiang Li, Dingge Zhang, Hanzi Mei, Xianqing Jia</a:t>
            </a:r>
          </a:p>
          <a:p>
            <a:pPr>
              <a:lnSpc>
                <a:spcPct val="140000"/>
              </a:lnSpc>
            </a:pPr>
            <a:r>
              <a:rPr lang="en-US" altLang="zh-CN" sz="2800" dirty="0" err="1">
                <a:latin typeface="+mj-lt"/>
              </a:rPr>
              <a:t>Shangguang</a:t>
            </a:r>
            <a:r>
              <a:rPr lang="en-US" altLang="zh-CN" sz="2800" dirty="0">
                <a:latin typeface="+mj-lt"/>
              </a:rPr>
              <a:t> Wang, </a:t>
            </a:r>
            <a:r>
              <a:rPr lang="en-US" altLang="zh-CN" sz="2800" dirty="0" err="1">
                <a:latin typeface="+mj-lt"/>
              </a:rPr>
              <a:t>Mengwei</a:t>
            </a:r>
            <a:r>
              <a:rPr lang="en-US" altLang="zh-CN" sz="2800" dirty="0">
                <a:latin typeface="+mj-lt"/>
              </a:rPr>
              <a:t> Xu</a:t>
            </a:r>
          </a:p>
          <a:p>
            <a:endParaRPr lang="en-US" altLang="zh-CN" sz="2800" dirty="0">
              <a:latin typeface="+mj-lt"/>
            </a:endParaRPr>
          </a:p>
          <a:p>
            <a:endParaRPr lang="en-US" altLang="zh-CN" sz="2800" dirty="0">
              <a:latin typeface="+mj-lt"/>
            </a:endParaRPr>
          </a:p>
          <a:p>
            <a:r>
              <a:rPr lang="en-US" altLang="zh-CN" sz="2800" dirty="0">
                <a:latin typeface="+mj-lt"/>
              </a:rPr>
              <a:t>Beijing University of Posts and Telecommunications</a:t>
            </a:r>
          </a:p>
          <a:p>
            <a:endParaRPr lang="en-US" altLang="zh-CN" sz="2800" dirty="0">
              <a:latin typeface="+mj-lt"/>
            </a:endParaRPr>
          </a:p>
          <a:p>
            <a:r>
              <a:rPr lang="en-US" altLang="zh-CN" sz="2800" b="1" dirty="0">
                <a:latin typeface="+mj-lt"/>
              </a:rPr>
              <a:t>Presenter: Hao Wen (Tsinghua University)</a:t>
            </a:r>
          </a:p>
        </p:txBody>
      </p:sp>
      <p:sp>
        <p:nvSpPr>
          <p:cNvPr id="4" name="副标题 7">
            <a:extLst>
              <a:ext uri="{FF2B5EF4-FFF2-40B4-BE49-F238E27FC236}">
                <a16:creationId xmlns:a16="http://schemas.microsoft.com/office/drawing/2014/main" id="{48C58C53-89BE-DCCB-2840-D6E45CFD02E3}"/>
              </a:ext>
            </a:extLst>
          </p:cNvPr>
          <p:cNvSpPr txBox="1">
            <a:spLocks/>
          </p:cNvSpPr>
          <p:nvPr/>
        </p:nvSpPr>
        <p:spPr>
          <a:xfrm>
            <a:off x="1201272" y="4834906"/>
            <a:ext cx="10098157" cy="45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aseline="30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9457DE-E70B-578A-5FC2-692C91580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799" y="5686861"/>
            <a:ext cx="954926" cy="949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18E411-4A11-8B16-6F71-FA795040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4799" y="4614872"/>
            <a:ext cx="954926" cy="9496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8F19B3-6402-A6BC-6F8F-DCB5AF000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728" y="5686861"/>
            <a:ext cx="954926" cy="9496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531867A-F48C-634B-195F-C79B63390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0728" y="4614872"/>
            <a:ext cx="954926" cy="9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321A6-4E1B-2FF6-9B59-9F6AC0E8A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0D35A1-2E2E-722C-49A7-F2B5FE5C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F7156-AB63-194B-BB03-42A60755CD20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663293-AB71-6E73-5A90-CA6BE48D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4C93940-C2FB-74F4-505E-50CB3A59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M4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9210758-0609-2DB2-27FF-77683D838784}"/>
              </a:ext>
            </a:extLst>
          </p:cNvPr>
          <p:cNvSpPr/>
          <p:nvPr/>
        </p:nvSpPr>
        <p:spPr>
          <a:xfrm>
            <a:off x="5026202" y="1597303"/>
            <a:ext cx="3620859" cy="4143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51E2BE8-DA5A-ABDF-3B8C-779E2DD0128F}"/>
              </a:ext>
            </a:extLst>
          </p:cNvPr>
          <p:cNvSpPr/>
          <p:nvPr/>
        </p:nvSpPr>
        <p:spPr>
          <a:xfrm>
            <a:off x="3451437" y="1597302"/>
            <a:ext cx="1578587" cy="4143331"/>
          </a:xfrm>
          <a:prstGeom prst="rect">
            <a:avLst/>
          </a:prstGeom>
          <a:solidFill>
            <a:srgbClr val="E3F3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4CA3515-8816-04AA-162A-909BDE3C931F}"/>
              </a:ext>
            </a:extLst>
          </p:cNvPr>
          <p:cNvSpPr/>
          <p:nvPr/>
        </p:nvSpPr>
        <p:spPr>
          <a:xfrm>
            <a:off x="2001408" y="1597302"/>
            <a:ext cx="1168400" cy="4143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Picture 6" descr="Fez um contrato Coelho de agora em diante smartphone logo Normalmente  vaqueiro Sobreposição">
            <a:extLst>
              <a:ext uri="{FF2B5EF4-FFF2-40B4-BE49-F238E27FC236}">
                <a16:creationId xmlns:a16="http://schemas.microsoft.com/office/drawing/2014/main" id="{B449F81F-A485-AB48-CFC7-26CD811DB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16073" r="33294" b="16986"/>
          <a:stretch/>
        </p:blipFill>
        <p:spPr bwMode="auto">
          <a:xfrm>
            <a:off x="592617" y="2511703"/>
            <a:ext cx="1024404" cy="165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Sensors | Free Full-Text | Sensing Movement: Microsensors for Body Motion  Measurement">
            <a:extLst>
              <a:ext uri="{FF2B5EF4-FFF2-40B4-BE49-F238E27FC236}">
                <a16:creationId xmlns:a16="http://schemas.microsoft.com/office/drawing/2014/main" id="{EEE0D205-560A-6F2F-A6A0-09697D9A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99" y="3536472"/>
            <a:ext cx="931724" cy="76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Text document outlined symbol - User Interface &amp; Gesture Icons">
            <a:extLst>
              <a:ext uri="{FF2B5EF4-FFF2-40B4-BE49-F238E27FC236}">
                <a16:creationId xmlns:a16="http://schemas.microsoft.com/office/drawing/2014/main" id="{5059FA3A-AEDD-503E-BEC6-9903E4F4A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77" y="2627864"/>
            <a:ext cx="707721" cy="70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Finger touch screen. Tap hand gesture icon">
            <a:extLst>
              <a:ext uri="{FF2B5EF4-FFF2-40B4-BE49-F238E27FC236}">
                <a16:creationId xmlns:a16="http://schemas.microsoft.com/office/drawing/2014/main" id="{F1E6D392-02AD-0F9F-D62C-DA8E51BC2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8" t="7397" r="32242" b="7307"/>
          <a:stretch/>
        </p:blipFill>
        <p:spPr bwMode="auto">
          <a:xfrm rot="20489613">
            <a:off x="903835" y="2952721"/>
            <a:ext cx="488516" cy="6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椭圆 70">
            <a:extLst>
              <a:ext uri="{FF2B5EF4-FFF2-40B4-BE49-F238E27FC236}">
                <a16:creationId xmlns:a16="http://schemas.microsoft.com/office/drawing/2014/main" id="{3252B716-067E-8A91-D14C-F9F91591759E}"/>
              </a:ext>
            </a:extLst>
          </p:cNvPr>
          <p:cNvSpPr/>
          <p:nvPr/>
        </p:nvSpPr>
        <p:spPr>
          <a:xfrm>
            <a:off x="1019424" y="2594188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连接符: 肘形 87">
            <a:extLst>
              <a:ext uri="{FF2B5EF4-FFF2-40B4-BE49-F238E27FC236}">
                <a16:creationId xmlns:a16="http://schemas.microsoft.com/office/drawing/2014/main" id="{11CD7DC5-F13D-F9DD-1DBD-5098E91FD32F}"/>
              </a:ext>
            </a:extLst>
          </p:cNvPr>
          <p:cNvCxnSpPr>
            <a:cxnSpLocks/>
            <a:stCxn id="71" idx="6"/>
          </p:cNvCxnSpPr>
          <p:nvPr/>
        </p:nvCxnSpPr>
        <p:spPr>
          <a:xfrm flipV="1">
            <a:off x="1182262" y="2054503"/>
            <a:ext cx="973775" cy="617712"/>
          </a:xfrm>
          <a:prstGeom prst="bentConnector3">
            <a:avLst>
              <a:gd name="adj1" fmla="val 65203"/>
            </a:avLst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6F85DA84-7DB6-7821-229C-9B0D6522BB07}"/>
              </a:ext>
            </a:extLst>
          </p:cNvPr>
          <p:cNvSpPr/>
          <p:nvPr/>
        </p:nvSpPr>
        <p:spPr>
          <a:xfrm>
            <a:off x="837703" y="2992976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连接符: 肘形 95">
            <a:extLst>
              <a:ext uri="{FF2B5EF4-FFF2-40B4-BE49-F238E27FC236}">
                <a16:creationId xmlns:a16="http://schemas.microsoft.com/office/drawing/2014/main" id="{1ED3071F-E13F-94CC-A7F6-000B946A1C5A}"/>
              </a:ext>
            </a:extLst>
          </p:cNvPr>
          <p:cNvCxnSpPr>
            <a:cxnSpLocks/>
            <a:stCxn id="67" idx="2"/>
          </p:cNvCxnSpPr>
          <p:nvPr/>
        </p:nvCxnSpPr>
        <p:spPr>
          <a:xfrm rot="16200000" flipH="1">
            <a:off x="1310259" y="3956567"/>
            <a:ext cx="689952" cy="1100832"/>
          </a:xfrm>
          <a:prstGeom prst="bentConnector2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4F83C5EF-2C25-E04B-E36E-8DC08A2353B2}"/>
              </a:ext>
            </a:extLst>
          </p:cNvPr>
          <p:cNvSpPr/>
          <p:nvPr/>
        </p:nvSpPr>
        <p:spPr>
          <a:xfrm>
            <a:off x="1017407" y="3933306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连接符: 肘形 110">
            <a:extLst>
              <a:ext uri="{FF2B5EF4-FFF2-40B4-BE49-F238E27FC236}">
                <a16:creationId xmlns:a16="http://schemas.microsoft.com/office/drawing/2014/main" id="{9B4BA7B1-13ED-0E5D-E239-DAF29FC15D5B}"/>
              </a:ext>
            </a:extLst>
          </p:cNvPr>
          <p:cNvCxnSpPr>
            <a:cxnSpLocks/>
            <a:stCxn id="79" idx="6"/>
            <a:endCxn id="68" idx="1"/>
          </p:cNvCxnSpPr>
          <p:nvPr/>
        </p:nvCxnSpPr>
        <p:spPr>
          <a:xfrm>
            <a:off x="941027" y="3758102"/>
            <a:ext cx="1158972" cy="159892"/>
          </a:xfrm>
          <a:prstGeom prst="bentConnector3">
            <a:avLst>
              <a:gd name="adj1" fmla="val 76299"/>
            </a:avLst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119">
            <a:extLst>
              <a:ext uri="{FF2B5EF4-FFF2-40B4-BE49-F238E27FC236}">
                <a16:creationId xmlns:a16="http://schemas.microsoft.com/office/drawing/2014/main" id="{C97C7005-3649-A889-BE61-5E17C3F86A54}"/>
              </a:ext>
            </a:extLst>
          </p:cNvPr>
          <p:cNvCxnSpPr>
            <a:cxnSpLocks/>
            <a:stCxn id="73" idx="6"/>
            <a:endCxn id="69" idx="1"/>
          </p:cNvCxnSpPr>
          <p:nvPr/>
        </p:nvCxnSpPr>
        <p:spPr>
          <a:xfrm flipV="1">
            <a:off x="1000541" y="2981725"/>
            <a:ext cx="1258836" cy="89278"/>
          </a:xfrm>
          <a:prstGeom prst="bentConnector3">
            <a:avLst>
              <a:gd name="adj1" fmla="val 66603"/>
            </a:avLst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20" descr="Smart processor icon simple style Royalty Free Vector Image">
            <a:extLst>
              <a:ext uri="{FF2B5EF4-FFF2-40B4-BE49-F238E27FC236}">
                <a16:creationId xmlns:a16="http://schemas.microsoft.com/office/drawing/2014/main" id="{6A892071-D4EF-FA3D-6080-46405819E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9"/>
          <a:stretch/>
        </p:blipFill>
        <p:spPr bwMode="auto">
          <a:xfrm>
            <a:off x="670734" y="3451274"/>
            <a:ext cx="298459" cy="28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椭圆 78">
            <a:extLst>
              <a:ext uri="{FF2B5EF4-FFF2-40B4-BE49-F238E27FC236}">
                <a16:creationId xmlns:a16="http://schemas.microsoft.com/office/drawing/2014/main" id="{E7D6A4EB-637D-50FB-BB5A-7A796A4D150A}"/>
              </a:ext>
            </a:extLst>
          </p:cNvPr>
          <p:cNvSpPr/>
          <p:nvPr/>
        </p:nvSpPr>
        <p:spPr>
          <a:xfrm>
            <a:off x="778189" y="3680075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1F3C3CD-3D3C-5799-F4F4-23369D6E646C}"/>
              </a:ext>
            </a:extLst>
          </p:cNvPr>
          <p:cNvSpPr txBox="1"/>
          <p:nvPr/>
        </p:nvSpPr>
        <p:spPr>
          <a:xfrm>
            <a:off x="3591465" y="1792261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IMG-Enc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81" name="Picture 22" descr="Others Icons - Free SVG &amp; PNG Others Images - Noun Project">
            <a:extLst>
              <a:ext uri="{FF2B5EF4-FFF2-40B4-BE49-F238E27FC236}">
                <a16:creationId xmlns:a16="http://schemas.microsoft.com/office/drawing/2014/main" id="{4178CB5C-9FFC-24F5-9C43-53D662396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3" b="33223"/>
          <a:stretch/>
        </p:blipFill>
        <p:spPr bwMode="auto">
          <a:xfrm>
            <a:off x="2276936" y="5458045"/>
            <a:ext cx="565150" cy="1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22CDBDEC-BFC7-AC6E-C8BC-EFD03CF55A38}"/>
              </a:ext>
            </a:extLst>
          </p:cNvPr>
          <p:cNvSpPr txBox="1"/>
          <p:nvPr/>
        </p:nvSpPr>
        <p:spPr>
          <a:xfrm>
            <a:off x="3591465" y="2523912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TXT-Enc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E4CE9B8-CF68-1D3A-6935-E43291EAB3DF}"/>
              </a:ext>
            </a:extLst>
          </p:cNvPr>
          <p:cNvSpPr txBox="1"/>
          <p:nvPr/>
        </p:nvSpPr>
        <p:spPr>
          <a:xfrm>
            <a:off x="3591465" y="3987214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AUD-Enc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14F1E9C-AD54-1CE3-B32D-6FB29BB81387}"/>
              </a:ext>
            </a:extLst>
          </p:cNvPr>
          <p:cNvSpPr txBox="1"/>
          <p:nvPr/>
        </p:nvSpPr>
        <p:spPr>
          <a:xfrm>
            <a:off x="3591465" y="3255563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IMU-Enc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5C401732-FD0D-000A-2A78-4B863FD95F9E}"/>
              </a:ext>
            </a:extLst>
          </p:cNvPr>
          <p:cNvSpPr txBox="1"/>
          <p:nvPr/>
        </p:nvSpPr>
        <p:spPr>
          <a:xfrm>
            <a:off x="3569240" y="5188906"/>
            <a:ext cx="133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u="sng" dirty="0">
                <a:latin typeface="Georgia" panose="02040502050405020303" pitchFamily="18" charset="0"/>
              </a:rPr>
              <a:t>Multimodal Embedding</a:t>
            </a:r>
            <a:endParaRPr lang="zh-CN" altLang="en-US" sz="1400" u="sng" dirty="0">
              <a:latin typeface="Georgia" panose="02040502050405020303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251A3DD-6825-503E-4F31-A479ED9725AF}"/>
              </a:ext>
            </a:extLst>
          </p:cNvPr>
          <p:cNvSpPr txBox="1"/>
          <p:nvPr/>
        </p:nvSpPr>
        <p:spPr>
          <a:xfrm>
            <a:off x="3591465" y="4718865"/>
            <a:ext cx="1295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87" name="Picture 22" descr="Others Icons - Free SVG &amp; PNG Others Images - Noun Project">
            <a:extLst>
              <a:ext uri="{FF2B5EF4-FFF2-40B4-BE49-F238E27FC236}">
                <a16:creationId xmlns:a16="http://schemas.microsoft.com/office/drawing/2014/main" id="{7BA55D42-343C-842D-49C0-42E442578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3" b="33223"/>
          <a:stretch/>
        </p:blipFill>
        <p:spPr bwMode="auto">
          <a:xfrm>
            <a:off x="3956590" y="4838975"/>
            <a:ext cx="565150" cy="1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766D1BEF-F7A0-79D7-5EAC-676D8288268B}"/>
              </a:ext>
            </a:extLst>
          </p:cNvPr>
          <p:cNvSpPr/>
          <p:nvPr/>
        </p:nvSpPr>
        <p:spPr>
          <a:xfrm>
            <a:off x="539534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1.4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990D58E-BA1D-D0A6-3B81-92E9BC02BFDD}"/>
              </a:ext>
            </a:extLst>
          </p:cNvPr>
          <p:cNvSpPr/>
          <p:nvPr/>
        </p:nvSpPr>
        <p:spPr>
          <a:xfrm>
            <a:off x="580555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-0.2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E4EF406-BDEE-63DD-4E8D-05E591D86820}"/>
              </a:ext>
            </a:extLst>
          </p:cNvPr>
          <p:cNvSpPr/>
          <p:nvPr/>
        </p:nvSpPr>
        <p:spPr>
          <a:xfrm>
            <a:off x="621576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-2.3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45242952-2E7A-6813-9D8C-2EA35F60326E}"/>
              </a:ext>
            </a:extLst>
          </p:cNvPr>
          <p:cNvSpPr/>
          <p:nvPr/>
        </p:nvSpPr>
        <p:spPr>
          <a:xfrm>
            <a:off x="662724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0.6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35837F7-71B0-9B99-A5F8-437532AA24C2}"/>
              </a:ext>
            </a:extLst>
          </p:cNvPr>
          <p:cNvSpPr/>
          <p:nvPr/>
        </p:nvSpPr>
        <p:spPr>
          <a:xfrm>
            <a:off x="703745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9.1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4516AE0-CB93-9B6B-A1B5-70CC75A3BDC7}"/>
              </a:ext>
            </a:extLst>
          </p:cNvPr>
          <p:cNvSpPr/>
          <p:nvPr/>
        </p:nvSpPr>
        <p:spPr>
          <a:xfrm>
            <a:off x="7449000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Georgia" panose="02040502050405020303" pitchFamily="18" charset="0"/>
              </a:rPr>
              <a:t>…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67F4CEB-314F-5619-0302-4FD6867E0A6C}"/>
              </a:ext>
            </a:extLst>
          </p:cNvPr>
          <p:cNvSpPr txBox="1"/>
          <p:nvPr/>
        </p:nvSpPr>
        <p:spPr>
          <a:xfrm>
            <a:off x="5825443" y="2656205"/>
            <a:ext cx="157480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cs typeface="Arial" panose="020B0604020202020204" pitchFamily="34" charset="0"/>
              </a:rPr>
              <a:t>Projector</a:t>
            </a:r>
            <a:endParaRPr lang="zh-CN" altLang="en-US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5" name="矩形: 圆角 118">
            <a:extLst>
              <a:ext uri="{FF2B5EF4-FFF2-40B4-BE49-F238E27FC236}">
                <a16:creationId xmlns:a16="http://schemas.microsoft.com/office/drawing/2014/main" id="{372922DE-8DE5-16E0-C215-FD2969886568}"/>
              </a:ext>
            </a:extLst>
          </p:cNvPr>
          <p:cNvSpPr/>
          <p:nvPr/>
        </p:nvSpPr>
        <p:spPr>
          <a:xfrm>
            <a:off x="5372484" y="3503405"/>
            <a:ext cx="2476500" cy="165222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Pretrained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LLM Backbone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LLaMA</a:t>
            </a:r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, Vicuna, </a:t>
            </a:r>
            <a:r>
              <a:rPr lang="en-US" altLang="zh-CN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etc</a:t>
            </a:r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cxnSp>
        <p:nvCxnSpPr>
          <p:cNvPr id="102" name="直接连接符 121">
            <a:extLst>
              <a:ext uri="{FF2B5EF4-FFF2-40B4-BE49-F238E27FC236}">
                <a16:creationId xmlns:a16="http://schemas.microsoft.com/office/drawing/2014/main" id="{4749587B-509B-B5F5-FF25-B5C4A6F03D46}"/>
              </a:ext>
            </a:extLst>
          </p:cNvPr>
          <p:cNvCxnSpPr>
            <a:cxnSpLocks/>
            <a:stCxn id="80" idx="3"/>
            <a:endCxn id="88" idx="1"/>
          </p:cNvCxnSpPr>
          <p:nvPr/>
        </p:nvCxnSpPr>
        <p:spPr>
          <a:xfrm>
            <a:off x="4886865" y="1961538"/>
            <a:ext cx="508483" cy="1138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62">
            <a:extLst>
              <a:ext uri="{FF2B5EF4-FFF2-40B4-BE49-F238E27FC236}">
                <a16:creationId xmlns:a16="http://schemas.microsoft.com/office/drawing/2014/main" id="{CE0D4211-305C-2FCF-2B0B-37DB6C775E68}"/>
              </a:ext>
            </a:extLst>
          </p:cNvPr>
          <p:cNvCxnSpPr>
            <a:cxnSpLocks/>
            <a:stCxn id="82" idx="3"/>
            <a:endCxn id="88" idx="1"/>
          </p:cNvCxnSpPr>
          <p:nvPr/>
        </p:nvCxnSpPr>
        <p:spPr>
          <a:xfrm flipV="1">
            <a:off x="4886865" y="2075392"/>
            <a:ext cx="508483" cy="617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66">
            <a:extLst>
              <a:ext uri="{FF2B5EF4-FFF2-40B4-BE49-F238E27FC236}">
                <a16:creationId xmlns:a16="http://schemas.microsoft.com/office/drawing/2014/main" id="{0876F6BE-3866-C343-4579-2A63BFCDAC9E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 flipV="1">
            <a:off x="4886865" y="2075392"/>
            <a:ext cx="508483" cy="13494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69">
            <a:extLst>
              <a:ext uri="{FF2B5EF4-FFF2-40B4-BE49-F238E27FC236}">
                <a16:creationId xmlns:a16="http://schemas.microsoft.com/office/drawing/2014/main" id="{CBD868FC-855F-8511-2D72-81F15849D5B1}"/>
              </a:ext>
            </a:extLst>
          </p:cNvPr>
          <p:cNvCxnSpPr>
            <a:cxnSpLocks/>
            <a:stCxn id="83" idx="3"/>
            <a:endCxn id="88" idx="1"/>
          </p:cNvCxnSpPr>
          <p:nvPr/>
        </p:nvCxnSpPr>
        <p:spPr>
          <a:xfrm flipV="1">
            <a:off x="4886865" y="2075392"/>
            <a:ext cx="508483" cy="20810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72">
            <a:extLst>
              <a:ext uri="{FF2B5EF4-FFF2-40B4-BE49-F238E27FC236}">
                <a16:creationId xmlns:a16="http://schemas.microsoft.com/office/drawing/2014/main" id="{00028F41-D90A-9444-D6C8-B27DCED79198}"/>
              </a:ext>
            </a:extLst>
          </p:cNvPr>
          <p:cNvCxnSpPr>
            <a:cxnSpLocks/>
            <a:stCxn id="86" idx="3"/>
            <a:endCxn id="88" idx="1"/>
          </p:cNvCxnSpPr>
          <p:nvPr/>
        </p:nvCxnSpPr>
        <p:spPr>
          <a:xfrm flipV="1">
            <a:off x="4886865" y="2075392"/>
            <a:ext cx="508483" cy="2828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2F81DD8-791E-248D-873F-0F113DD98B1A}"/>
              </a:ext>
            </a:extLst>
          </p:cNvPr>
          <p:cNvSpPr txBox="1"/>
          <p:nvPr/>
        </p:nvSpPr>
        <p:spPr>
          <a:xfrm>
            <a:off x="5346766" y="5342211"/>
            <a:ext cx="252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u="sng" dirty="0">
                <a:latin typeface="Georgia" panose="02040502050405020303" pitchFamily="18" charset="0"/>
              </a:rPr>
              <a:t>Understanding &amp; Reasoning</a:t>
            </a:r>
            <a:endParaRPr lang="zh-CN" altLang="en-US" sz="1400" u="sng" dirty="0">
              <a:latin typeface="Georgia" panose="02040502050405020303" pitchFamily="18" charset="0"/>
            </a:endParaRPr>
          </a:p>
        </p:txBody>
      </p:sp>
      <p:sp>
        <p:nvSpPr>
          <p:cNvPr id="112" name="箭头: 下 1053">
            <a:extLst>
              <a:ext uri="{FF2B5EF4-FFF2-40B4-BE49-F238E27FC236}">
                <a16:creationId xmlns:a16="http://schemas.microsoft.com/office/drawing/2014/main" id="{2D50136A-A157-8C9E-30D3-2AA9863D856B}"/>
              </a:ext>
            </a:extLst>
          </p:cNvPr>
          <p:cNvSpPr/>
          <p:nvPr/>
        </p:nvSpPr>
        <p:spPr>
          <a:xfrm>
            <a:off x="6348982" y="2309237"/>
            <a:ext cx="553992" cy="265746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13" name="箭头: 下 200">
            <a:extLst>
              <a:ext uri="{FF2B5EF4-FFF2-40B4-BE49-F238E27FC236}">
                <a16:creationId xmlns:a16="http://schemas.microsoft.com/office/drawing/2014/main" id="{2F161279-93F4-2351-FE1F-A426C91A50C9}"/>
              </a:ext>
            </a:extLst>
          </p:cNvPr>
          <p:cNvSpPr/>
          <p:nvPr/>
        </p:nvSpPr>
        <p:spPr>
          <a:xfrm rot="16200000">
            <a:off x="2745028" y="3335817"/>
            <a:ext cx="1134424" cy="250147"/>
          </a:xfrm>
          <a:prstGeom prst="downArrow">
            <a:avLst>
              <a:gd name="adj1" fmla="val 50000"/>
              <a:gd name="adj2" fmla="val 5966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22BBF7E-9DE0-A994-5EAE-ACA51C5B5A55}"/>
              </a:ext>
            </a:extLst>
          </p:cNvPr>
          <p:cNvSpPr/>
          <p:nvPr/>
        </p:nvSpPr>
        <p:spPr>
          <a:xfrm>
            <a:off x="4999139" y="1610422"/>
            <a:ext cx="1720863" cy="31617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unified latent space</a:t>
            </a:r>
            <a:endParaRPr lang="zh-CN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16" name="箭头: 下 1053">
            <a:extLst>
              <a:ext uri="{FF2B5EF4-FFF2-40B4-BE49-F238E27FC236}">
                <a16:creationId xmlns:a16="http://schemas.microsoft.com/office/drawing/2014/main" id="{70A57D0D-CCBF-98E7-768A-EF3DD4705248}"/>
              </a:ext>
            </a:extLst>
          </p:cNvPr>
          <p:cNvSpPr/>
          <p:nvPr/>
        </p:nvSpPr>
        <p:spPr>
          <a:xfrm>
            <a:off x="6345077" y="3130112"/>
            <a:ext cx="553992" cy="265746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4AEC1DAC-1970-7EDE-9699-6C4B82F623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2484" y="1721531"/>
            <a:ext cx="707721" cy="707721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7044A043-8F27-DD41-01F5-BA522FD649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3396" y="4488385"/>
            <a:ext cx="763043" cy="7630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C152A1-3AE7-2401-64BD-5A4253F7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9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96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D2E36-828C-02DA-C547-604176A8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D1BB11-8592-0930-68D0-5F0076681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7518-CEE3-684D-945B-98888ECEAEB2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820C6A-2509-D7F2-3FB1-735EF246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DCE75F7-BF63-BEE5-1CB6-D3A4DBED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M4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F9F203F3-7C2A-B92E-6DEF-2BF71C0DC4A5}"/>
              </a:ext>
            </a:extLst>
          </p:cNvPr>
          <p:cNvSpPr/>
          <p:nvPr/>
        </p:nvSpPr>
        <p:spPr>
          <a:xfrm>
            <a:off x="5026202" y="1597303"/>
            <a:ext cx="3620859" cy="4143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0509780-2935-BA5A-A8EA-AC07B9750A97}"/>
              </a:ext>
            </a:extLst>
          </p:cNvPr>
          <p:cNvSpPr/>
          <p:nvPr/>
        </p:nvSpPr>
        <p:spPr>
          <a:xfrm>
            <a:off x="8100113" y="1598026"/>
            <a:ext cx="1572893" cy="4143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ADC12ED-3375-7FFD-3391-BAE7DA954C81}"/>
              </a:ext>
            </a:extLst>
          </p:cNvPr>
          <p:cNvSpPr/>
          <p:nvPr/>
        </p:nvSpPr>
        <p:spPr>
          <a:xfrm>
            <a:off x="3451437" y="1597302"/>
            <a:ext cx="1578587" cy="4143331"/>
          </a:xfrm>
          <a:prstGeom prst="rect">
            <a:avLst/>
          </a:prstGeom>
          <a:solidFill>
            <a:srgbClr val="E3F3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6C091D3-CBEE-AB2F-1AFC-EC6BA7D32F5F}"/>
              </a:ext>
            </a:extLst>
          </p:cNvPr>
          <p:cNvSpPr/>
          <p:nvPr/>
        </p:nvSpPr>
        <p:spPr>
          <a:xfrm>
            <a:off x="2001408" y="1597302"/>
            <a:ext cx="1168400" cy="4143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Picture 6" descr="Fez um contrato Coelho de agora em diante smartphone logo Normalmente  vaqueiro Sobreposição">
            <a:extLst>
              <a:ext uri="{FF2B5EF4-FFF2-40B4-BE49-F238E27FC236}">
                <a16:creationId xmlns:a16="http://schemas.microsoft.com/office/drawing/2014/main" id="{A0A4EDCC-8C96-CE38-587B-2CCE3533B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16073" r="33294" b="16986"/>
          <a:stretch/>
        </p:blipFill>
        <p:spPr bwMode="auto">
          <a:xfrm>
            <a:off x="592617" y="2511703"/>
            <a:ext cx="1024404" cy="165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Sensors | Free Full-Text | Sensing Movement: Microsensors for Body Motion  Measurement">
            <a:extLst>
              <a:ext uri="{FF2B5EF4-FFF2-40B4-BE49-F238E27FC236}">
                <a16:creationId xmlns:a16="http://schemas.microsoft.com/office/drawing/2014/main" id="{3BB11801-61B6-0AAE-8A51-623B4FFB4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99" y="3536472"/>
            <a:ext cx="931724" cy="76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Text document outlined symbol - User Interface &amp; Gesture Icons">
            <a:extLst>
              <a:ext uri="{FF2B5EF4-FFF2-40B4-BE49-F238E27FC236}">
                <a16:creationId xmlns:a16="http://schemas.microsoft.com/office/drawing/2014/main" id="{103F1E34-B980-5152-3F1F-00D2C691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77" y="2627864"/>
            <a:ext cx="707721" cy="70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Finger touch screen. Tap hand gesture icon">
            <a:extLst>
              <a:ext uri="{FF2B5EF4-FFF2-40B4-BE49-F238E27FC236}">
                <a16:creationId xmlns:a16="http://schemas.microsoft.com/office/drawing/2014/main" id="{7F1AE1F1-A1E7-34D7-05B3-4647EBDCB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8" t="7397" r="32242" b="7307"/>
          <a:stretch/>
        </p:blipFill>
        <p:spPr bwMode="auto">
          <a:xfrm rot="20489613">
            <a:off x="903835" y="2952721"/>
            <a:ext cx="488516" cy="6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椭圆 70">
            <a:extLst>
              <a:ext uri="{FF2B5EF4-FFF2-40B4-BE49-F238E27FC236}">
                <a16:creationId xmlns:a16="http://schemas.microsoft.com/office/drawing/2014/main" id="{691E52D4-CDF1-1B41-8129-1AEEE2EA34CD}"/>
              </a:ext>
            </a:extLst>
          </p:cNvPr>
          <p:cNvSpPr/>
          <p:nvPr/>
        </p:nvSpPr>
        <p:spPr>
          <a:xfrm>
            <a:off x="1019424" y="2594188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连接符: 肘形 87">
            <a:extLst>
              <a:ext uri="{FF2B5EF4-FFF2-40B4-BE49-F238E27FC236}">
                <a16:creationId xmlns:a16="http://schemas.microsoft.com/office/drawing/2014/main" id="{F8D88B74-F7AA-808D-A6E5-8CCB3ADFFBA8}"/>
              </a:ext>
            </a:extLst>
          </p:cNvPr>
          <p:cNvCxnSpPr>
            <a:cxnSpLocks/>
            <a:stCxn id="71" idx="6"/>
          </p:cNvCxnSpPr>
          <p:nvPr/>
        </p:nvCxnSpPr>
        <p:spPr>
          <a:xfrm flipV="1">
            <a:off x="1182262" y="2054503"/>
            <a:ext cx="973775" cy="617712"/>
          </a:xfrm>
          <a:prstGeom prst="bentConnector3">
            <a:avLst>
              <a:gd name="adj1" fmla="val 65203"/>
            </a:avLst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AC49D0AE-41CF-C838-69E7-500086553B45}"/>
              </a:ext>
            </a:extLst>
          </p:cNvPr>
          <p:cNvSpPr/>
          <p:nvPr/>
        </p:nvSpPr>
        <p:spPr>
          <a:xfrm>
            <a:off x="837703" y="2992976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连接符: 肘形 95">
            <a:extLst>
              <a:ext uri="{FF2B5EF4-FFF2-40B4-BE49-F238E27FC236}">
                <a16:creationId xmlns:a16="http://schemas.microsoft.com/office/drawing/2014/main" id="{997DC14B-0B07-148C-9103-0172CC7E73EC}"/>
              </a:ext>
            </a:extLst>
          </p:cNvPr>
          <p:cNvCxnSpPr>
            <a:cxnSpLocks/>
            <a:stCxn id="67" idx="2"/>
          </p:cNvCxnSpPr>
          <p:nvPr/>
        </p:nvCxnSpPr>
        <p:spPr>
          <a:xfrm rot="16200000" flipH="1">
            <a:off x="1310259" y="3956567"/>
            <a:ext cx="689952" cy="1100832"/>
          </a:xfrm>
          <a:prstGeom prst="bentConnector2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97E1BF9B-3BC1-18B6-E26D-43D389BE2683}"/>
              </a:ext>
            </a:extLst>
          </p:cNvPr>
          <p:cNvSpPr/>
          <p:nvPr/>
        </p:nvSpPr>
        <p:spPr>
          <a:xfrm>
            <a:off x="1017407" y="3933306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连接符: 肘形 110">
            <a:extLst>
              <a:ext uri="{FF2B5EF4-FFF2-40B4-BE49-F238E27FC236}">
                <a16:creationId xmlns:a16="http://schemas.microsoft.com/office/drawing/2014/main" id="{1B396264-D06F-8C13-19E0-BEB5183E0620}"/>
              </a:ext>
            </a:extLst>
          </p:cNvPr>
          <p:cNvCxnSpPr>
            <a:cxnSpLocks/>
            <a:stCxn id="79" idx="6"/>
            <a:endCxn id="68" idx="1"/>
          </p:cNvCxnSpPr>
          <p:nvPr/>
        </p:nvCxnSpPr>
        <p:spPr>
          <a:xfrm>
            <a:off x="941027" y="3758102"/>
            <a:ext cx="1158972" cy="159892"/>
          </a:xfrm>
          <a:prstGeom prst="bentConnector3">
            <a:avLst>
              <a:gd name="adj1" fmla="val 76299"/>
            </a:avLst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119">
            <a:extLst>
              <a:ext uri="{FF2B5EF4-FFF2-40B4-BE49-F238E27FC236}">
                <a16:creationId xmlns:a16="http://schemas.microsoft.com/office/drawing/2014/main" id="{62595C9B-7106-BA4E-9FE2-775BF2C334D3}"/>
              </a:ext>
            </a:extLst>
          </p:cNvPr>
          <p:cNvCxnSpPr>
            <a:cxnSpLocks/>
            <a:stCxn id="73" idx="6"/>
            <a:endCxn id="69" idx="1"/>
          </p:cNvCxnSpPr>
          <p:nvPr/>
        </p:nvCxnSpPr>
        <p:spPr>
          <a:xfrm flipV="1">
            <a:off x="1000541" y="2981725"/>
            <a:ext cx="1258836" cy="89278"/>
          </a:xfrm>
          <a:prstGeom prst="bentConnector3">
            <a:avLst>
              <a:gd name="adj1" fmla="val 66603"/>
            </a:avLst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20" descr="Smart processor icon simple style Royalty Free Vector Image">
            <a:extLst>
              <a:ext uri="{FF2B5EF4-FFF2-40B4-BE49-F238E27FC236}">
                <a16:creationId xmlns:a16="http://schemas.microsoft.com/office/drawing/2014/main" id="{BF439B79-A41D-DCC3-A7B2-128592D62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9"/>
          <a:stretch/>
        </p:blipFill>
        <p:spPr bwMode="auto">
          <a:xfrm>
            <a:off x="670734" y="3451274"/>
            <a:ext cx="298459" cy="28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椭圆 78">
            <a:extLst>
              <a:ext uri="{FF2B5EF4-FFF2-40B4-BE49-F238E27FC236}">
                <a16:creationId xmlns:a16="http://schemas.microsoft.com/office/drawing/2014/main" id="{3D8C7A28-04FB-56C2-6BE2-0A4C2AC15F76}"/>
              </a:ext>
            </a:extLst>
          </p:cNvPr>
          <p:cNvSpPr/>
          <p:nvPr/>
        </p:nvSpPr>
        <p:spPr>
          <a:xfrm>
            <a:off x="778189" y="3680075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982010B-39A1-DD2B-6617-F35BC524A0DF}"/>
              </a:ext>
            </a:extLst>
          </p:cNvPr>
          <p:cNvSpPr txBox="1"/>
          <p:nvPr/>
        </p:nvSpPr>
        <p:spPr>
          <a:xfrm>
            <a:off x="3591465" y="1792261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IMG-Enc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81" name="Picture 22" descr="Others Icons - Free SVG &amp; PNG Others Images - Noun Project">
            <a:extLst>
              <a:ext uri="{FF2B5EF4-FFF2-40B4-BE49-F238E27FC236}">
                <a16:creationId xmlns:a16="http://schemas.microsoft.com/office/drawing/2014/main" id="{3684EAC5-3CDE-3761-0C1A-66259BAA1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3" b="33223"/>
          <a:stretch/>
        </p:blipFill>
        <p:spPr bwMode="auto">
          <a:xfrm>
            <a:off x="2276936" y="5458045"/>
            <a:ext cx="565150" cy="1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1E4FADD8-1C18-B94D-73DB-ED6E82BCBBE2}"/>
              </a:ext>
            </a:extLst>
          </p:cNvPr>
          <p:cNvSpPr txBox="1"/>
          <p:nvPr/>
        </p:nvSpPr>
        <p:spPr>
          <a:xfrm>
            <a:off x="3591465" y="2523912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TXT-Enc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7DD2D42-A71E-ACE7-7253-3543DE378E88}"/>
              </a:ext>
            </a:extLst>
          </p:cNvPr>
          <p:cNvSpPr txBox="1"/>
          <p:nvPr/>
        </p:nvSpPr>
        <p:spPr>
          <a:xfrm>
            <a:off x="3591465" y="3987214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AUD-Enc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986AB2B-A442-9AC7-E61F-AD9F626A4FDD}"/>
              </a:ext>
            </a:extLst>
          </p:cNvPr>
          <p:cNvSpPr txBox="1"/>
          <p:nvPr/>
        </p:nvSpPr>
        <p:spPr>
          <a:xfrm>
            <a:off x="3591465" y="3255563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IMU-Enc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715D916-F40C-1C21-9592-9E838610917D}"/>
              </a:ext>
            </a:extLst>
          </p:cNvPr>
          <p:cNvSpPr txBox="1"/>
          <p:nvPr/>
        </p:nvSpPr>
        <p:spPr>
          <a:xfrm>
            <a:off x="3569240" y="5188906"/>
            <a:ext cx="133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u="sng" dirty="0">
                <a:latin typeface="Georgia" panose="02040502050405020303" pitchFamily="18" charset="0"/>
              </a:rPr>
              <a:t>Multimodal Embedding</a:t>
            </a:r>
            <a:endParaRPr lang="zh-CN" altLang="en-US" sz="1400" u="sng" dirty="0">
              <a:latin typeface="Georgia" panose="02040502050405020303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CF1902D-8A89-FFAE-2055-C430A6333045}"/>
              </a:ext>
            </a:extLst>
          </p:cNvPr>
          <p:cNvSpPr txBox="1"/>
          <p:nvPr/>
        </p:nvSpPr>
        <p:spPr>
          <a:xfrm>
            <a:off x="3591465" y="4718865"/>
            <a:ext cx="1295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87" name="Picture 22" descr="Others Icons - Free SVG &amp; PNG Others Images - Noun Project">
            <a:extLst>
              <a:ext uri="{FF2B5EF4-FFF2-40B4-BE49-F238E27FC236}">
                <a16:creationId xmlns:a16="http://schemas.microsoft.com/office/drawing/2014/main" id="{77609862-F569-A5F6-C235-0A9211FDD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3" b="33223"/>
          <a:stretch/>
        </p:blipFill>
        <p:spPr bwMode="auto">
          <a:xfrm>
            <a:off x="3956590" y="4838975"/>
            <a:ext cx="565150" cy="1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C1B1FF5D-C2C5-4B44-5055-9F2D9FC74689}"/>
              </a:ext>
            </a:extLst>
          </p:cNvPr>
          <p:cNvSpPr/>
          <p:nvPr/>
        </p:nvSpPr>
        <p:spPr>
          <a:xfrm>
            <a:off x="539534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1.4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2308F9A-B03B-718E-EF22-C2C3381FF2A5}"/>
              </a:ext>
            </a:extLst>
          </p:cNvPr>
          <p:cNvSpPr/>
          <p:nvPr/>
        </p:nvSpPr>
        <p:spPr>
          <a:xfrm>
            <a:off x="580555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-0.2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25F1E86F-3537-AA73-2228-57A852DCDC31}"/>
              </a:ext>
            </a:extLst>
          </p:cNvPr>
          <p:cNvSpPr/>
          <p:nvPr/>
        </p:nvSpPr>
        <p:spPr>
          <a:xfrm>
            <a:off x="621576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-2.3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EC6D29F-3794-6ABA-A527-80F1EB3D45A8}"/>
              </a:ext>
            </a:extLst>
          </p:cNvPr>
          <p:cNvSpPr/>
          <p:nvPr/>
        </p:nvSpPr>
        <p:spPr>
          <a:xfrm>
            <a:off x="662724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0.6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AD1EF539-25A0-6066-81B2-316F8FEE7E3B}"/>
              </a:ext>
            </a:extLst>
          </p:cNvPr>
          <p:cNvSpPr/>
          <p:nvPr/>
        </p:nvSpPr>
        <p:spPr>
          <a:xfrm>
            <a:off x="703745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9.1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A8A67EB-C41E-D6FF-C77D-A1131E0075C2}"/>
              </a:ext>
            </a:extLst>
          </p:cNvPr>
          <p:cNvSpPr/>
          <p:nvPr/>
        </p:nvSpPr>
        <p:spPr>
          <a:xfrm>
            <a:off x="7449000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Georgia" panose="02040502050405020303" pitchFamily="18" charset="0"/>
              </a:rPr>
              <a:t>…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DC0CC86-4847-1F5B-92B6-E576314F1932}"/>
              </a:ext>
            </a:extLst>
          </p:cNvPr>
          <p:cNvSpPr txBox="1"/>
          <p:nvPr/>
        </p:nvSpPr>
        <p:spPr>
          <a:xfrm>
            <a:off x="5825443" y="2656205"/>
            <a:ext cx="157480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cs typeface="Arial" panose="020B0604020202020204" pitchFamily="34" charset="0"/>
              </a:rPr>
              <a:t>Projector</a:t>
            </a:r>
            <a:endParaRPr lang="zh-CN" altLang="en-US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5" name="矩形: 圆角 118">
            <a:extLst>
              <a:ext uri="{FF2B5EF4-FFF2-40B4-BE49-F238E27FC236}">
                <a16:creationId xmlns:a16="http://schemas.microsoft.com/office/drawing/2014/main" id="{643C0CD0-BBD6-C66B-F9BF-CA9B71166E09}"/>
              </a:ext>
            </a:extLst>
          </p:cNvPr>
          <p:cNvSpPr/>
          <p:nvPr/>
        </p:nvSpPr>
        <p:spPr>
          <a:xfrm>
            <a:off x="5372484" y="3503405"/>
            <a:ext cx="2476500" cy="165222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Pretrained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LLM Backbone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LLaMA</a:t>
            </a:r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, Vicuna, </a:t>
            </a:r>
            <a:r>
              <a:rPr lang="en-US" altLang="zh-CN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etc</a:t>
            </a:r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1E16769-D7A7-5738-5E22-E2D24498846B}"/>
              </a:ext>
            </a:extLst>
          </p:cNvPr>
          <p:cNvSpPr txBox="1"/>
          <p:nvPr/>
        </p:nvSpPr>
        <p:spPr>
          <a:xfrm>
            <a:off x="8235395" y="1792261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IMG-Dec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1C634150-892B-D099-EF86-034DA29D0389}"/>
              </a:ext>
            </a:extLst>
          </p:cNvPr>
          <p:cNvSpPr txBox="1"/>
          <p:nvPr/>
        </p:nvSpPr>
        <p:spPr>
          <a:xfrm>
            <a:off x="8235395" y="2767796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TTS-Dec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EF29BED0-F75E-9EAF-913E-23ED9FCCE623}"/>
              </a:ext>
            </a:extLst>
          </p:cNvPr>
          <p:cNvSpPr txBox="1"/>
          <p:nvPr/>
        </p:nvSpPr>
        <p:spPr>
          <a:xfrm>
            <a:off x="8235395" y="3743331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CLS-Dec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9E5A9E5-9DBD-13C3-ADB9-BA29C01C9B6C}"/>
              </a:ext>
            </a:extLst>
          </p:cNvPr>
          <p:cNvSpPr txBox="1"/>
          <p:nvPr/>
        </p:nvSpPr>
        <p:spPr>
          <a:xfrm>
            <a:off x="8213170" y="5188906"/>
            <a:ext cx="133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u="sng" dirty="0">
                <a:latin typeface="Georgia" panose="02040502050405020303" pitchFamily="18" charset="0"/>
              </a:rPr>
              <a:t>Multimodal Generator</a:t>
            </a:r>
            <a:endParaRPr lang="zh-CN" altLang="en-US" sz="1400" u="sng" dirty="0">
              <a:latin typeface="Georgia" panose="02040502050405020303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95961F0-BBBD-0CD7-9576-C5D2B25F3C2F}"/>
              </a:ext>
            </a:extLst>
          </p:cNvPr>
          <p:cNvSpPr txBox="1"/>
          <p:nvPr/>
        </p:nvSpPr>
        <p:spPr>
          <a:xfrm>
            <a:off x="8235395" y="4718865"/>
            <a:ext cx="1295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01" name="Picture 22" descr="Others Icons - Free SVG &amp; PNG Others Images - Noun Project">
            <a:extLst>
              <a:ext uri="{FF2B5EF4-FFF2-40B4-BE49-F238E27FC236}">
                <a16:creationId xmlns:a16="http://schemas.microsoft.com/office/drawing/2014/main" id="{27024C4C-0004-E110-17B6-D40AF0A01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3" b="33223"/>
          <a:stretch/>
        </p:blipFill>
        <p:spPr bwMode="auto">
          <a:xfrm>
            <a:off x="8610395" y="4851959"/>
            <a:ext cx="565150" cy="1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直接连接符 121">
            <a:extLst>
              <a:ext uri="{FF2B5EF4-FFF2-40B4-BE49-F238E27FC236}">
                <a16:creationId xmlns:a16="http://schemas.microsoft.com/office/drawing/2014/main" id="{69D47EB7-1AB7-817A-1F79-CA084EEDA198}"/>
              </a:ext>
            </a:extLst>
          </p:cNvPr>
          <p:cNvCxnSpPr>
            <a:cxnSpLocks/>
            <a:stCxn id="80" idx="3"/>
            <a:endCxn id="88" idx="1"/>
          </p:cNvCxnSpPr>
          <p:nvPr/>
        </p:nvCxnSpPr>
        <p:spPr>
          <a:xfrm>
            <a:off x="4886865" y="1961538"/>
            <a:ext cx="508483" cy="1138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62">
            <a:extLst>
              <a:ext uri="{FF2B5EF4-FFF2-40B4-BE49-F238E27FC236}">
                <a16:creationId xmlns:a16="http://schemas.microsoft.com/office/drawing/2014/main" id="{B2863B97-E697-F4D0-C514-746AF30D7AB1}"/>
              </a:ext>
            </a:extLst>
          </p:cNvPr>
          <p:cNvCxnSpPr>
            <a:cxnSpLocks/>
            <a:stCxn id="82" idx="3"/>
            <a:endCxn id="88" idx="1"/>
          </p:cNvCxnSpPr>
          <p:nvPr/>
        </p:nvCxnSpPr>
        <p:spPr>
          <a:xfrm flipV="1">
            <a:off x="4886865" y="2075392"/>
            <a:ext cx="508483" cy="617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66">
            <a:extLst>
              <a:ext uri="{FF2B5EF4-FFF2-40B4-BE49-F238E27FC236}">
                <a16:creationId xmlns:a16="http://schemas.microsoft.com/office/drawing/2014/main" id="{0BEA11BD-39F4-4D13-2BDC-73B3228380B3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 flipV="1">
            <a:off x="4886865" y="2075392"/>
            <a:ext cx="508483" cy="13494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69">
            <a:extLst>
              <a:ext uri="{FF2B5EF4-FFF2-40B4-BE49-F238E27FC236}">
                <a16:creationId xmlns:a16="http://schemas.microsoft.com/office/drawing/2014/main" id="{05E58AEA-9791-F459-F84C-A743D53FED95}"/>
              </a:ext>
            </a:extLst>
          </p:cNvPr>
          <p:cNvCxnSpPr>
            <a:cxnSpLocks/>
            <a:stCxn id="83" idx="3"/>
            <a:endCxn id="88" idx="1"/>
          </p:cNvCxnSpPr>
          <p:nvPr/>
        </p:nvCxnSpPr>
        <p:spPr>
          <a:xfrm flipV="1">
            <a:off x="4886865" y="2075392"/>
            <a:ext cx="508483" cy="20810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72">
            <a:extLst>
              <a:ext uri="{FF2B5EF4-FFF2-40B4-BE49-F238E27FC236}">
                <a16:creationId xmlns:a16="http://schemas.microsoft.com/office/drawing/2014/main" id="{EEC20BC5-720A-9D8F-1481-1D2A33D7B72D}"/>
              </a:ext>
            </a:extLst>
          </p:cNvPr>
          <p:cNvCxnSpPr>
            <a:cxnSpLocks/>
            <a:stCxn id="86" idx="3"/>
            <a:endCxn id="88" idx="1"/>
          </p:cNvCxnSpPr>
          <p:nvPr/>
        </p:nvCxnSpPr>
        <p:spPr>
          <a:xfrm flipV="1">
            <a:off x="4886865" y="2075392"/>
            <a:ext cx="508483" cy="2828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C5036CBD-7E2D-EF00-7DC9-230566982AE7}"/>
              </a:ext>
            </a:extLst>
          </p:cNvPr>
          <p:cNvSpPr txBox="1"/>
          <p:nvPr/>
        </p:nvSpPr>
        <p:spPr>
          <a:xfrm>
            <a:off x="5346766" y="5342211"/>
            <a:ext cx="252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u="sng" dirty="0">
                <a:latin typeface="Georgia" panose="02040502050405020303" pitchFamily="18" charset="0"/>
              </a:rPr>
              <a:t>Understanding &amp; Reasoning</a:t>
            </a:r>
            <a:endParaRPr lang="zh-CN" altLang="en-US" sz="1400" u="sng" dirty="0">
              <a:latin typeface="Georgia" panose="02040502050405020303" pitchFamily="18" charset="0"/>
            </a:endParaRPr>
          </a:p>
        </p:txBody>
      </p:sp>
      <p:cxnSp>
        <p:nvCxnSpPr>
          <p:cNvPr id="108" name="直接连接符 177">
            <a:extLst>
              <a:ext uri="{FF2B5EF4-FFF2-40B4-BE49-F238E27FC236}">
                <a16:creationId xmlns:a16="http://schemas.microsoft.com/office/drawing/2014/main" id="{8B00B0AA-A625-0767-8F74-6790248E6AA2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 flipV="1">
            <a:off x="7848984" y="1961538"/>
            <a:ext cx="386411" cy="23679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80">
            <a:extLst>
              <a:ext uri="{FF2B5EF4-FFF2-40B4-BE49-F238E27FC236}">
                <a16:creationId xmlns:a16="http://schemas.microsoft.com/office/drawing/2014/main" id="{78F4BB9A-5B21-7FA2-3D5A-A57941793848}"/>
              </a:ext>
            </a:extLst>
          </p:cNvPr>
          <p:cNvCxnSpPr>
            <a:cxnSpLocks/>
            <a:stCxn id="95" idx="3"/>
            <a:endCxn id="97" idx="1"/>
          </p:cNvCxnSpPr>
          <p:nvPr/>
        </p:nvCxnSpPr>
        <p:spPr>
          <a:xfrm flipV="1">
            <a:off x="7848984" y="2937073"/>
            <a:ext cx="386411" cy="139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83">
            <a:extLst>
              <a:ext uri="{FF2B5EF4-FFF2-40B4-BE49-F238E27FC236}">
                <a16:creationId xmlns:a16="http://schemas.microsoft.com/office/drawing/2014/main" id="{D5DA55D1-E2E3-83B9-6E61-276B30A8D0AA}"/>
              </a:ext>
            </a:extLst>
          </p:cNvPr>
          <p:cNvCxnSpPr>
            <a:cxnSpLocks/>
            <a:stCxn id="95" idx="3"/>
            <a:endCxn id="98" idx="1"/>
          </p:cNvCxnSpPr>
          <p:nvPr/>
        </p:nvCxnSpPr>
        <p:spPr>
          <a:xfrm flipV="1">
            <a:off x="7848984" y="3912608"/>
            <a:ext cx="386411" cy="4169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88">
            <a:extLst>
              <a:ext uri="{FF2B5EF4-FFF2-40B4-BE49-F238E27FC236}">
                <a16:creationId xmlns:a16="http://schemas.microsoft.com/office/drawing/2014/main" id="{FF558587-5645-53FA-61E8-1E075D9F40DC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7848984" y="4329517"/>
            <a:ext cx="386411" cy="57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箭头: 下 1053">
            <a:extLst>
              <a:ext uri="{FF2B5EF4-FFF2-40B4-BE49-F238E27FC236}">
                <a16:creationId xmlns:a16="http://schemas.microsoft.com/office/drawing/2014/main" id="{E36F7C6C-ACED-4D06-CED4-BB998651B405}"/>
              </a:ext>
            </a:extLst>
          </p:cNvPr>
          <p:cNvSpPr/>
          <p:nvPr/>
        </p:nvSpPr>
        <p:spPr>
          <a:xfrm>
            <a:off x="6348982" y="2309237"/>
            <a:ext cx="553992" cy="265746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13" name="箭头: 下 200">
            <a:extLst>
              <a:ext uri="{FF2B5EF4-FFF2-40B4-BE49-F238E27FC236}">
                <a16:creationId xmlns:a16="http://schemas.microsoft.com/office/drawing/2014/main" id="{31D836A0-DF0B-6A2E-1E42-19FD1737FD87}"/>
              </a:ext>
            </a:extLst>
          </p:cNvPr>
          <p:cNvSpPr/>
          <p:nvPr/>
        </p:nvSpPr>
        <p:spPr>
          <a:xfrm rot="16200000">
            <a:off x="2745028" y="3335817"/>
            <a:ext cx="1134424" cy="250147"/>
          </a:xfrm>
          <a:prstGeom prst="downArrow">
            <a:avLst>
              <a:gd name="adj1" fmla="val 50000"/>
              <a:gd name="adj2" fmla="val 5966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6852D148-086F-8EF3-6E32-CF36CE9DFA22}"/>
              </a:ext>
            </a:extLst>
          </p:cNvPr>
          <p:cNvSpPr/>
          <p:nvPr/>
        </p:nvSpPr>
        <p:spPr>
          <a:xfrm>
            <a:off x="4999139" y="1610422"/>
            <a:ext cx="1720863" cy="31617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unified latent space</a:t>
            </a:r>
            <a:endParaRPr lang="zh-CN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33910B4E-D461-36D9-3D28-DF2E765AAFC5}"/>
              </a:ext>
            </a:extLst>
          </p:cNvPr>
          <p:cNvSpPr/>
          <p:nvPr/>
        </p:nvSpPr>
        <p:spPr>
          <a:xfrm>
            <a:off x="9948606" y="1597302"/>
            <a:ext cx="1405194" cy="41433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Object detection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Image retrieval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Super-resolution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Style transfer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OCR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Vehicle </a:t>
            </a:r>
            <a:r>
              <a:rPr lang="en-US" altLang="zh-CN" sz="1400" dirty="0" err="1">
                <a:solidFill>
                  <a:schemeClr val="tx1"/>
                </a:solidFill>
                <a:latin typeface="Georgia" panose="02040502050405020303" pitchFamily="18" charset="0"/>
              </a:rPr>
              <a:t>ReID</a:t>
            </a:r>
            <a:endParaRPr lang="en-US" altLang="zh-CN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Crowd counting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Q&amp;A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Word prediction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Doc. summary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ASR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SLU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HAR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TTS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VQA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Image captioning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…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(more in Table 3)</a:t>
            </a:r>
          </a:p>
        </p:txBody>
      </p:sp>
      <p:sp>
        <p:nvSpPr>
          <p:cNvPr id="116" name="箭头: 下 1053">
            <a:extLst>
              <a:ext uri="{FF2B5EF4-FFF2-40B4-BE49-F238E27FC236}">
                <a16:creationId xmlns:a16="http://schemas.microsoft.com/office/drawing/2014/main" id="{6683FAFA-0737-04B6-1C8D-B47F89206F93}"/>
              </a:ext>
            </a:extLst>
          </p:cNvPr>
          <p:cNvSpPr/>
          <p:nvPr/>
        </p:nvSpPr>
        <p:spPr>
          <a:xfrm>
            <a:off x="6345077" y="3130112"/>
            <a:ext cx="553992" cy="265746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17" name="箭头: 下 200">
            <a:extLst>
              <a:ext uri="{FF2B5EF4-FFF2-40B4-BE49-F238E27FC236}">
                <a16:creationId xmlns:a16="http://schemas.microsoft.com/office/drawing/2014/main" id="{93E974DD-F734-245F-43EE-9649942C7CE6}"/>
              </a:ext>
            </a:extLst>
          </p:cNvPr>
          <p:cNvSpPr/>
          <p:nvPr/>
        </p:nvSpPr>
        <p:spPr>
          <a:xfrm rot="16200000">
            <a:off x="9238085" y="3411399"/>
            <a:ext cx="1134424" cy="250147"/>
          </a:xfrm>
          <a:prstGeom prst="downArrow">
            <a:avLst>
              <a:gd name="adj1" fmla="val 50000"/>
              <a:gd name="adj2" fmla="val 5966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D8A782AB-5FA2-54F6-8C89-B78B9AC746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2484" y="1721531"/>
            <a:ext cx="707721" cy="707721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4613D423-DF2D-BE41-3B24-BA06757693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3396" y="4488385"/>
            <a:ext cx="763043" cy="7630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330DF4-B9D5-4B79-49F6-377A528B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10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476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E7849-8D5D-1B7B-DA57-84ADE6AE8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2549ED-4D24-01D2-F53F-5CB48DD4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37597-4DEA-1645-86BB-6DFFFC9B2D95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C9769-E305-2797-156A-1019BA32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D87887E-EA53-384B-075A-7DE20E10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M4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B203602-CB75-1FBB-0CBE-E6AD60D14A95}"/>
              </a:ext>
            </a:extLst>
          </p:cNvPr>
          <p:cNvSpPr txBox="1"/>
          <p:nvPr/>
        </p:nvSpPr>
        <p:spPr>
          <a:xfrm>
            <a:off x="3591465" y="1792261"/>
            <a:ext cx="12954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IMG-Enc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57E9034-DD69-4709-0D0C-464BF0522954}"/>
              </a:ext>
            </a:extLst>
          </p:cNvPr>
          <p:cNvSpPr txBox="1"/>
          <p:nvPr/>
        </p:nvSpPr>
        <p:spPr>
          <a:xfrm>
            <a:off x="3591465" y="2523912"/>
            <a:ext cx="12954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TXT-Enc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2A1EF06-402F-FBAA-5C6B-640800CB2139}"/>
              </a:ext>
            </a:extLst>
          </p:cNvPr>
          <p:cNvSpPr txBox="1"/>
          <p:nvPr/>
        </p:nvSpPr>
        <p:spPr>
          <a:xfrm>
            <a:off x="3591465" y="3987214"/>
            <a:ext cx="12954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AUD-Enc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C34C1BB-049F-69C4-36F8-C194D9419A33}"/>
              </a:ext>
            </a:extLst>
          </p:cNvPr>
          <p:cNvSpPr txBox="1"/>
          <p:nvPr/>
        </p:nvSpPr>
        <p:spPr>
          <a:xfrm>
            <a:off x="3591465" y="3255563"/>
            <a:ext cx="12954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IMU-Enc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A760815-028C-7B74-A399-344E07198FA1}"/>
              </a:ext>
            </a:extLst>
          </p:cNvPr>
          <p:cNvSpPr txBox="1"/>
          <p:nvPr/>
        </p:nvSpPr>
        <p:spPr>
          <a:xfrm>
            <a:off x="3569240" y="5188906"/>
            <a:ext cx="133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u="sng" dirty="0">
                <a:latin typeface="Georgia" panose="02040502050405020303" pitchFamily="18" charset="0"/>
              </a:rPr>
              <a:t>Multimodal Embedding</a:t>
            </a:r>
            <a:endParaRPr lang="zh-CN" altLang="en-US" sz="1400" u="sng" dirty="0">
              <a:latin typeface="Georgia" panose="02040502050405020303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8FCAC46-8730-BD8B-2DCC-B7F1BD220097}"/>
              </a:ext>
            </a:extLst>
          </p:cNvPr>
          <p:cNvSpPr txBox="1"/>
          <p:nvPr/>
        </p:nvSpPr>
        <p:spPr>
          <a:xfrm>
            <a:off x="3591465" y="4718865"/>
            <a:ext cx="1295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87" name="Picture 22" descr="Others Icons - Free SVG &amp; PNG Others Images - Noun Project">
            <a:extLst>
              <a:ext uri="{FF2B5EF4-FFF2-40B4-BE49-F238E27FC236}">
                <a16:creationId xmlns:a16="http://schemas.microsoft.com/office/drawing/2014/main" id="{B69EBA0F-2B18-C382-AC6B-5403F64DC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3" b="33223"/>
          <a:stretch/>
        </p:blipFill>
        <p:spPr bwMode="auto">
          <a:xfrm>
            <a:off x="3956590" y="4838975"/>
            <a:ext cx="565150" cy="1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42BE2D28-4F12-1B98-6249-5EC64D656863}"/>
              </a:ext>
            </a:extLst>
          </p:cNvPr>
          <p:cNvSpPr/>
          <p:nvPr/>
        </p:nvSpPr>
        <p:spPr>
          <a:xfrm>
            <a:off x="539534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1.4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8FEE6135-2688-CC30-1477-60961F1954B9}"/>
              </a:ext>
            </a:extLst>
          </p:cNvPr>
          <p:cNvSpPr/>
          <p:nvPr/>
        </p:nvSpPr>
        <p:spPr>
          <a:xfrm>
            <a:off x="580555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-0.2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2E6845A-2D1E-3007-3D79-126702FBD08F}"/>
              </a:ext>
            </a:extLst>
          </p:cNvPr>
          <p:cNvSpPr/>
          <p:nvPr/>
        </p:nvSpPr>
        <p:spPr>
          <a:xfrm>
            <a:off x="621576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-2.3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5856511-69AC-9369-7086-7E3CD618CF7E}"/>
              </a:ext>
            </a:extLst>
          </p:cNvPr>
          <p:cNvSpPr/>
          <p:nvPr/>
        </p:nvSpPr>
        <p:spPr>
          <a:xfrm>
            <a:off x="662724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0.6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1ADAD37-2209-AF20-5AEC-E0DDF774B0C0}"/>
              </a:ext>
            </a:extLst>
          </p:cNvPr>
          <p:cNvSpPr/>
          <p:nvPr/>
        </p:nvSpPr>
        <p:spPr>
          <a:xfrm>
            <a:off x="703745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9.1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264CB035-6BC5-E83C-C37F-042C2F441617}"/>
              </a:ext>
            </a:extLst>
          </p:cNvPr>
          <p:cNvSpPr/>
          <p:nvPr/>
        </p:nvSpPr>
        <p:spPr>
          <a:xfrm>
            <a:off x="7449000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Georgia" panose="02040502050405020303" pitchFamily="18" charset="0"/>
              </a:rPr>
              <a:t>…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ADC8210-1F0F-271A-A75E-935F72AED326}"/>
              </a:ext>
            </a:extLst>
          </p:cNvPr>
          <p:cNvSpPr txBox="1"/>
          <p:nvPr/>
        </p:nvSpPr>
        <p:spPr>
          <a:xfrm>
            <a:off x="5825443" y="2656205"/>
            <a:ext cx="1574800" cy="369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cs typeface="Arial" panose="020B0604020202020204" pitchFamily="34" charset="0"/>
              </a:rPr>
              <a:t>Projector</a:t>
            </a:r>
            <a:endParaRPr lang="zh-CN" altLang="en-US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5" name="矩形: 圆角 118">
            <a:extLst>
              <a:ext uri="{FF2B5EF4-FFF2-40B4-BE49-F238E27FC236}">
                <a16:creationId xmlns:a16="http://schemas.microsoft.com/office/drawing/2014/main" id="{E316102C-E79E-B179-13D1-392C4B1E4295}"/>
              </a:ext>
            </a:extLst>
          </p:cNvPr>
          <p:cNvSpPr/>
          <p:nvPr/>
        </p:nvSpPr>
        <p:spPr>
          <a:xfrm>
            <a:off x="5372484" y="3503405"/>
            <a:ext cx="2476500" cy="1652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Pretrained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LLM Backbone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LLaMA</a:t>
            </a:r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, Vicuna, </a:t>
            </a:r>
            <a:r>
              <a:rPr lang="en-US" altLang="zh-CN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etc</a:t>
            </a:r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6711E4E-5041-4B00-8626-BCDCCB2E63B9}"/>
              </a:ext>
            </a:extLst>
          </p:cNvPr>
          <p:cNvSpPr txBox="1"/>
          <p:nvPr/>
        </p:nvSpPr>
        <p:spPr>
          <a:xfrm>
            <a:off x="8235395" y="1792261"/>
            <a:ext cx="12954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IMG-Dec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2709C32-72C4-99DB-0F05-9D6C9DF60BE5}"/>
              </a:ext>
            </a:extLst>
          </p:cNvPr>
          <p:cNvSpPr txBox="1"/>
          <p:nvPr/>
        </p:nvSpPr>
        <p:spPr>
          <a:xfrm>
            <a:off x="8235395" y="2767796"/>
            <a:ext cx="12954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TTS-Dec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3CC2EB35-16CC-001F-612B-B62F181EE6B7}"/>
              </a:ext>
            </a:extLst>
          </p:cNvPr>
          <p:cNvSpPr txBox="1"/>
          <p:nvPr/>
        </p:nvSpPr>
        <p:spPr>
          <a:xfrm>
            <a:off x="8235395" y="3743331"/>
            <a:ext cx="1295400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CLS-Dec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4D54E5A-935B-45B5-3178-3F8DB435B29B}"/>
              </a:ext>
            </a:extLst>
          </p:cNvPr>
          <p:cNvSpPr txBox="1"/>
          <p:nvPr/>
        </p:nvSpPr>
        <p:spPr>
          <a:xfrm>
            <a:off x="8213170" y="5188906"/>
            <a:ext cx="133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u="sng" dirty="0">
                <a:latin typeface="Georgia" panose="02040502050405020303" pitchFamily="18" charset="0"/>
              </a:rPr>
              <a:t>Multimodal Generator</a:t>
            </a:r>
            <a:endParaRPr lang="zh-CN" altLang="en-US" sz="1400" u="sng" dirty="0">
              <a:latin typeface="Georgia" panose="02040502050405020303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8F63FAB-A02F-C32A-9A7A-AB058C65D35D}"/>
              </a:ext>
            </a:extLst>
          </p:cNvPr>
          <p:cNvSpPr txBox="1"/>
          <p:nvPr/>
        </p:nvSpPr>
        <p:spPr>
          <a:xfrm>
            <a:off x="8235395" y="4718865"/>
            <a:ext cx="1295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01" name="Picture 22" descr="Others Icons - Free SVG &amp; PNG Others Images - Noun Project">
            <a:extLst>
              <a:ext uri="{FF2B5EF4-FFF2-40B4-BE49-F238E27FC236}">
                <a16:creationId xmlns:a16="http://schemas.microsoft.com/office/drawing/2014/main" id="{B9A37FE0-651E-82EA-6462-69E840430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3" b="33223"/>
          <a:stretch/>
        </p:blipFill>
        <p:spPr bwMode="auto">
          <a:xfrm>
            <a:off x="8610395" y="4851959"/>
            <a:ext cx="565150" cy="1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直接连接符 121">
            <a:extLst>
              <a:ext uri="{FF2B5EF4-FFF2-40B4-BE49-F238E27FC236}">
                <a16:creationId xmlns:a16="http://schemas.microsoft.com/office/drawing/2014/main" id="{004F6454-88A3-09A7-1858-5CA41A74488E}"/>
              </a:ext>
            </a:extLst>
          </p:cNvPr>
          <p:cNvCxnSpPr>
            <a:cxnSpLocks/>
            <a:stCxn id="80" idx="3"/>
            <a:endCxn id="88" idx="1"/>
          </p:cNvCxnSpPr>
          <p:nvPr/>
        </p:nvCxnSpPr>
        <p:spPr>
          <a:xfrm>
            <a:off x="4886865" y="1961538"/>
            <a:ext cx="508483" cy="1138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62">
            <a:extLst>
              <a:ext uri="{FF2B5EF4-FFF2-40B4-BE49-F238E27FC236}">
                <a16:creationId xmlns:a16="http://schemas.microsoft.com/office/drawing/2014/main" id="{5F518D20-D1FB-C98D-74E7-C17DBCD324F5}"/>
              </a:ext>
            </a:extLst>
          </p:cNvPr>
          <p:cNvCxnSpPr>
            <a:cxnSpLocks/>
            <a:stCxn id="82" idx="3"/>
            <a:endCxn id="88" idx="1"/>
          </p:cNvCxnSpPr>
          <p:nvPr/>
        </p:nvCxnSpPr>
        <p:spPr>
          <a:xfrm flipV="1">
            <a:off x="4886865" y="2075392"/>
            <a:ext cx="508483" cy="617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66">
            <a:extLst>
              <a:ext uri="{FF2B5EF4-FFF2-40B4-BE49-F238E27FC236}">
                <a16:creationId xmlns:a16="http://schemas.microsoft.com/office/drawing/2014/main" id="{089F9AA1-BBC1-241F-2680-C1D5DC48CB54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 flipV="1">
            <a:off x="4886865" y="2075392"/>
            <a:ext cx="508483" cy="13494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69">
            <a:extLst>
              <a:ext uri="{FF2B5EF4-FFF2-40B4-BE49-F238E27FC236}">
                <a16:creationId xmlns:a16="http://schemas.microsoft.com/office/drawing/2014/main" id="{00809792-3D6F-38A9-6D7E-8FEE1B0806DC}"/>
              </a:ext>
            </a:extLst>
          </p:cNvPr>
          <p:cNvCxnSpPr>
            <a:cxnSpLocks/>
            <a:stCxn id="83" idx="3"/>
            <a:endCxn id="88" idx="1"/>
          </p:cNvCxnSpPr>
          <p:nvPr/>
        </p:nvCxnSpPr>
        <p:spPr>
          <a:xfrm flipV="1">
            <a:off x="4886865" y="2075392"/>
            <a:ext cx="508483" cy="20810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72">
            <a:extLst>
              <a:ext uri="{FF2B5EF4-FFF2-40B4-BE49-F238E27FC236}">
                <a16:creationId xmlns:a16="http://schemas.microsoft.com/office/drawing/2014/main" id="{E37038D1-1D71-03BE-9B43-E3CE215A722F}"/>
              </a:ext>
            </a:extLst>
          </p:cNvPr>
          <p:cNvCxnSpPr>
            <a:cxnSpLocks/>
            <a:stCxn id="86" idx="3"/>
            <a:endCxn id="88" idx="1"/>
          </p:cNvCxnSpPr>
          <p:nvPr/>
        </p:nvCxnSpPr>
        <p:spPr>
          <a:xfrm flipV="1">
            <a:off x="4886865" y="2075392"/>
            <a:ext cx="508483" cy="2828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CCFA2ED9-40BD-E2CF-8B0A-FF2CAE41C947}"/>
              </a:ext>
            </a:extLst>
          </p:cNvPr>
          <p:cNvSpPr txBox="1"/>
          <p:nvPr/>
        </p:nvSpPr>
        <p:spPr>
          <a:xfrm>
            <a:off x="5346766" y="5342211"/>
            <a:ext cx="252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u="sng" dirty="0">
                <a:latin typeface="Georgia" panose="02040502050405020303" pitchFamily="18" charset="0"/>
              </a:rPr>
              <a:t>Understanding &amp; Reasoning</a:t>
            </a:r>
            <a:endParaRPr lang="zh-CN" altLang="en-US" sz="1400" u="sng" dirty="0">
              <a:latin typeface="Georgia" panose="02040502050405020303" pitchFamily="18" charset="0"/>
            </a:endParaRPr>
          </a:p>
        </p:txBody>
      </p:sp>
      <p:cxnSp>
        <p:nvCxnSpPr>
          <p:cNvPr id="108" name="直接连接符 177">
            <a:extLst>
              <a:ext uri="{FF2B5EF4-FFF2-40B4-BE49-F238E27FC236}">
                <a16:creationId xmlns:a16="http://schemas.microsoft.com/office/drawing/2014/main" id="{C3E87885-42D6-C25A-9AED-EF356AC951DB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 flipV="1">
            <a:off x="7848984" y="1961538"/>
            <a:ext cx="386411" cy="23679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80">
            <a:extLst>
              <a:ext uri="{FF2B5EF4-FFF2-40B4-BE49-F238E27FC236}">
                <a16:creationId xmlns:a16="http://schemas.microsoft.com/office/drawing/2014/main" id="{E4DE6567-38F2-D5F2-5041-4C14F8AD5AB0}"/>
              </a:ext>
            </a:extLst>
          </p:cNvPr>
          <p:cNvCxnSpPr>
            <a:cxnSpLocks/>
            <a:stCxn id="95" idx="3"/>
            <a:endCxn id="97" idx="1"/>
          </p:cNvCxnSpPr>
          <p:nvPr/>
        </p:nvCxnSpPr>
        <p:spPr>
          <a:xfrm flipV="1">
            <a:off x="7848984" y="2937073"/>
            <a:ext cx="386411" cy="139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83">
            <a:extLst>
              <a:ext uri="{FF2B5EF4-FFF2-40B4-BE49-F238E27FC236}">
                <a16:creationId xmlns:a16="http://schemas.microsoft.com/office/drawing/2014/main" id="{A46A0631-4255-BAEE-EE48-53D3FC384809}"/>
              </a:ext>
            </a:extLst>
          </p:cNvPr>
          <p:cNvCxnSpPr>
            <a:cxnSpLocks/>
            <a:stCxn id="95" idx="3"/>
            <a:endCxn id="98" idx="1"/>
          </p:cNvCxnSpPr>
          <p:nvPr/>
        </p:nvCxnSpPr>
        <p:spPr>
          <a:xfrm flipV="1">
            <a:off x="7848984" y="3912608"/>
            <a:ext cx="386411" cy="4169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88">
            <a:extLst>
              <a:ext uri="{FF2B5EF4-FFF2-40B4-BE49-F238E27FC236}">
                <a16:creationId xmlns:a16="http://schemas.microsoft.com/office/drawing/2014/main" id="{5AC99A1E-4197-35F9-4369-43DF8E53E99E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7848984" y="4329517"/>
            <a:ext cx="386411" cy="57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箭头: 下 1053">
            <a:extLst>
              <a:ext uri="{FF2B5EF4-FFF2-40B4-BE49-F238E27FC236}">
                <a16:creationId xmlns:a16="http://schemas.microsoft.com/office/drawing/2014/main" id="{A54ABB5B-B5F5-D748-8EFB-61DF88FAAB7B}"/>
              </a:ext>
            </a:extLst>
          </p:cNvPr>
          <p:cNvSpPr/>
          <p:nvPr/>
        </p:nvSpPr>
        <p:spPr>
          <a:xfrm>
            <a:off x="6348982" y="2309237"/>
            <a:ext cx="553992" cy="265746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5115C1B0-3457-900D-5369-8833C48AC869}"/>
              </a:ext>
            </a:extLst>
          </p:cNvPr>
          <p:cNvSpPr/>
          <p:nvPr/>
        </p:nvSpPr>
        <p:spPr>
          <a:xfrm>
            <a:off x="4999139" y="1610422"/>
            <a:ext cx="1720863" cy="31617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unified latent space</a:t>
            </a:r>
            <a:endParaRPr lang="zh-CN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16" name="箭头: 下 1053">
            <a:extLst>
              <a:ext uri="{FF2B5EF4-FFF2-40B4-BE49-F238E27FC236}">
                <a16:creationId xmlns:a16="http://schemas.microsoft.com/office/drawing/2014/main" id="{5AC7FCDB-6597-EDD7-C28A-83FDF068B278}"/>
              </a:ext>
            </a:extLst>
          </p:cNvPr>
          <p:cNvSpPr/>
          <p:nvPr/>
        </p:nvSpPr>
        <p:spPr>
          <a:xfrm>
            <a:off x="6345077" y="3130112"/>
            <a:ext cx="553992" cy="265746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4" name="文本框 93">
            <a:extLst>
              <a:ext uri="{FF2B5EF4-FFF2-40B4-BE49-F238E27FC236}">
                <a16:creationId xmlns:a16="http://schemas.microsoft.com/office/drawing/2014/main" id="{B9B0FADA-E268-A672-A2A4-6CF68D7411B2}"/>
              </a:ext>
            </a:extLst>
          </p:cNvPr>
          <p:cNvSpPr txBox="1"/>
          <p:nvPr/>
        </p:nvSpPr>
        <p:spPr>
          <a:xfrm>
            <a:off x="918486" y="2015370"/>
            <a:ext cx="1574800" cy="369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22639-AA4B-ED98-09AB-AFACCF9ADD4F}"/>
              </a:ext>
            </a:extLst>
          </p:cNvPr>
          <p:cNvSpPr txBox="1"/>
          <p:nvPr/>
        </p:nvSpPr>
        <p:spPr>
          <a:xfrm>
            <a:off x="865325" y="2444630"/>
            <a:ext cx="172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scratch</a:t>
            </a:r>
            <a:endParaRPr lang="en-CN" dirty="0"/>
          </a:p>
        </p:txBody>
      </p:sp>
      <p:sp>
        <p:nvSpPr>
          <p:cNvPr id="8" name="文本框 93">
            <a:extLst>
              <a:ext uri="{FF2B5EF4-FFF2-40B4-BE49-F238E27FC236}">
                <a16:creationId xmlns:a16="http://schemas.microsoft.com/office/drawing/2014/main" id="{5D25BBCA-2E29-BEF3-8853-2406F652EAFB}"/>
              </a:ext>
            </a:extLst>
          </p:cNvPr>
          <p:cNvSpPr txBox="1"/>
          <p:nvPr/>
        </p:nvSpPr>
        <p:spPr>
          <a:xfrm>
            <a:off x="937132" y="3280008"/>
            <a:ext cx="1574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FD4BB-037B-6800-DBB6-F9844C153B4B}"/>
              </a:ext>
            </a:extLst>
          </p:cNvPr>
          <p:cNvSpPr txBox="1"/>
          <p:nvPr/>
        </p:nvSpPr>
        <p:spPr>
          <a:xfrm>
            <a:off x="767096" y="3709371"/>
            <a:ext cx="187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Finetuned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LoRa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03656-A941-C0AE-C996-CE0B608AB248}"/>
              </a:ext>
            </a:extLst>
          </p:cNvPr>
          <p:cNvSpPr txBox="1"/>
          <p:nvPr/>
        </p:nvSpPr>
        <p:spPr>
          <a:xfrm>
            <a:off x="9794318" y="2776862"/>
            <a:ext cx="23957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params:</a:t>
            </a:r>
          </a:p>
          <a:p>
            <a:r>
              <a:rPr lang="en-US" altLang="zh-CN" b="1" dirty="0"/>
              <a:t>~8.5B</a:t>
            </a:r>
            <a:endParaRPr lang="en-US" b="1" dirty="0"/>
          </a:p>
          <a:p>
            <a:pPr>
              <a:spcBef>
                <a:spcPts val="600"/>
              </a:spcBef>
            </a:pPr>
            <a:r>
              <a:rPr lang="en-US" altLang="zh-CN" dirty="0"/>
              <a:t>Trainable</a:t>
            </a:r>
            <a:r>
              <a:rPr lang="zh-CN" altLang="en-US" dirty="0"/>
              <a:t> </a:t>
            </a:r>
            <a:r>
              <a:rPr lang="en-US" altLang="zh-CN" dirty="0"/>
              <a:t>params:</a:t>
            </a:r>
          </a:p>
          <a:p>
            <a:pPr>
              <a:spcBef>
                <a:spcPts val="600"/>
              </a:spcBef>
            </a:pPr>
            <a:r>
              <a:rPr lang="en-US" altLang="zh-CN" b="1" dirty="0"/>
              <a:t>5M-33M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29F2A2-9009-A309-D851-B8624107B9BC}"/>
              </a:ext>
            </a:extLst>
          </p:cNvPr>
          <p:cNvSpPr/>
          <p:nvPr/>
        </p:nvSpPr>
        <p:spPr>
          <a:xfrm>
            <a:off x="399839" y="1703540"/>
            <a:ext cx="2739306" cy="394644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文本框 93">
            <a:extLst>
              <a:ext uri="{FF2B5EF4-FFF2-40B4-BE49-F238E27FC236}">
                <a16:creationId xmlns:a16="http://schemas.microsoft.com/office/drawing/2014/main" id="{2C5C11A5-FB80-1ABF-A524-8590DB7C1794}"/>
              </a:ext>
            </a:extLst>
          </p:cNvPr>
          <p:cNvSpPr txBox="1"/>
          <p:nvPr/>
        </p:nvSpPr>
        <p:spPr>
          <a:xfrm>
            <a:off x="925862" y="4577202"/>
            <a:ext cx="15748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2AD04-54DC-6987-2D7E-3DE26BA07850}"/>
              </a:ext>
            </a:extLst>
          </p:cNvPr>
          <p:cNvSpPr txBox="1"/>
          <p:nvPr/>
        </p:nvSpPr>
        <p:spPr>
          <a:xfrm>
            <a:off x="333706" y="499992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Freezed</a:t>
            </a:r>
            <a:endParaRPr lang="en-CN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E9133C5E-3102-0532-7359-3F4BD17E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11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51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8C72D6A-35A5-4804-9EE6-BD3160DE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808" y="2698859"/>
            <a:ext cx="4563650" cy="338147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8A103571-4090-191B-93CF-C97EC5EB8E6F}"/>
              </a:ext>
            </a:extLst>
          </p:cNvPr>
          <p:cNvSpPr txBox="1">
            <a:spLocks/>
          </p:cNvSpPr>
          <p:nvPr/>
        </p:nvSpPr>
        <p:spPr>
          <a:xfrm>
            <a:off x="0" y="242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/>
              <a:t>Evaluation: </a:t>
            </a:r>
            <a:r>
              <a:rPr kumimoji="1" lang="en-US" altLang="zh-CN" dirty="0" err="1"/>
              <a:t>eAIBench</a:t>
            </a:r>
            <a:endParaRPr lang="zh-CN" altLang="en-US" dirty="0"/>
          </a:p>
        </p:txBody>
      </p:sp>
      <p:sp>
        <p:nvSpPr>
          <p:cNvPr id="8" name="日期占位符 1">
            <a:extLst>
              <a:ext uri="{FF2B5EF4-FFF2-40B4-BE49-F238E27FC236}">
                <a16:creationId xmlns:a16="http://schemas.microsoft.com/office/drawing/2014/main" id="{07F5E596-32F7-C485-C3E3-07981111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757AAA8-3054-0B4B-9922-1703EB1BD406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781F963-F7D2-3649-BBF3-6AE26217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BE2FD3-886A-0E20-587B-31B2B533A528}"/>
              </a:ext>
            </a:extLst>
          </p:cNvPr>
          <p:cNvSpPr/>
          <p:nvPr/>
        </p:nvSpPr>
        <p:spPr>
          <a:xfrm>
            <a:off x="310542" y="2758731"/>
            <a:ext cx="6854346" cy="3261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rgbClr val="000000"/>
                </a:solidFill>
              </a:rPr>
              <a:t>eAIBench</a:t>
            </a:r>
            <a:r>
              <a:rPr lang="en-US" altLang="zh-CN" sz="2000" b="1" dirty="0">
                <a:solidFill>
                  <a:srgbClr val="000000"/>
                </a:solidFill>
              </a:rPr>
              <a:t>: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a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collection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of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real-world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mobile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AI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tasks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and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a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representative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baseline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DNN</a:t>
            </a:r>
            <a:endParaRPr lang="it-IT" altLang="zh-CN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</a:rPr>
              <a:t>38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mobile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AI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t</a:t>
            </a:r>
            <a:r>
              <a:rPr lang="it-IT" altLang="zh-CN" sz="2000" dirty="0" err="1">
                <a:solidFill>
                  <a:srgbClr val="000000"/>
                </a:solidFill>
              </a:rPr>
              <a:t>ask</a:t>
            </a:r>
            <a:r>
              <a:rPr lang="en-US" altLang="zh-CN" sz="2000" dirty="0">
                <a:solidFill>
                  <a:srgbClr val="000000"/>
                </a:solidFill>
              </a:rPr>
              <a:t>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</a:rPr>
              <a:t>50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classical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ML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datasets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modalities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(text,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image,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audio,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IMU)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Many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hardware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setups:</a:t>
            </a:r>
            <a:r>
              <a:rPr lang="en-US" altLang="zh-CN" sz="2000" dirty="0"/>
              <a:t> Octa-core CPU, Mali-G710 MP7 GPU, and edge TPU, etc.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B2D3D1-491B-16EC-25BE-57733BBE526A}"/>
              </a:ext>
            </a:extLst>
          </p:cNvPr>
          <p:cNvSpPr txBox="1"/>
          <p:nvPr/>
        </p:nvSpPr>
        <p:spPr>
          <a:xfrm>
            <a:off x="9208932" y="5064180"/>
            <a:ext cx="2672526" cy="76944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4400" dirty="0" err="1">
                <a:solidFill>
                  <a:schemeClr val="bg1"/>
                </a:solidFill>
                <a:latin typeface="+mj-lt"/>
              </a:rPr>
              <a:t>eAIBench</a:t>
            </a:r>
            <a:endParaRPr kumimoji="1"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A3D77-11B0-29A5-58CC-449FBF636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5" t="10666" r="8902" b="86010"/>
          <a:stretch/>
        </p:blipFill>
        <p:spPr>
          <a:xfrm>
            <a:off x="280219" y="1425225"/>
            <a:ext cx="11696159" cy="667239"/>
          </a:xfrm>
          <a:prstGeom prst="rect">
            <a:avLst/>
          </a:prstGeom>
          <a:ln w="19050">
            <a:solidFill>
              <a:srgbClr val="FF0000"/>
            </a:solidFill>
            <a:prstDash val="dashDot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FEE1B5-2C0E-B302-371F-AC659BF0CB56}"/>
              </a:ext>
            </a:extLst>
          </p:cNvPr>
          <p:cNvSpPr/>
          <p:nvPr/>
        </p:nvSpPr>
        <p:spPr>
          <a:xfrm>
            <a:off x="7317808" y="2821005"/>
            <a:ext cx="4563650" cy="22246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65BD7-488C-BEA5-9F3E-559C5C4ABA10}"/>
              </a:ext>
            </a:extLst>
          </p:cNvPr>
          <p:cNvCxnSpPr>
            <a:stCxn id="11" idx="0"/>
            <a:endCxn id="5" idx="2"/>
          </p:cNvCxnSpPr>
          <p:nvPr/>
        </p:nvCxnSpPr>
        <p:spPr>
          <a:xfrm flipH="1" flipV="1">
            <a:off x="6128299" y="2092464"/>
            <a:ext cx="3471334" cy="7285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3D40D5-A866-439D-9ABC-351CBA48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12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32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103571-4090-191B-93CF-C97EC5EB8E6F}"/>
              </a:ext>
            </a:extLst>
          </p:cNvPr>
          <p:cNvSpPr txBox="1">
            <a:spLocks/>
          </p:cNvSpPr>
          <p:nvPr/>
        </p:nvSpPr>
        <p:spPr>
          <a:xfrm>
            <a:off x="0" y="242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/>
              <a:t>Evaluation: End-to-end Performance</a:t>
            </a:r>
            <a:endParaRPr lang="zh-CN" altLang="en-US" dirty="0"/>
          </a:p>
        </p:txBody>
      </p:sp>
      <p:sp>
        <p:nvSpPr>
          <p:cNvPr id="8" name="日期占位符 1">
            <a:extLst>
              <a:ext uri="{FF2B5EF4-FFF2-40B4-BE49-F238E27FC236}">
                <a16:creationId xmlns:a16="http://schemas.microsoft.com/office/drawing/2014/main" id="{07F5E596-32F7-C485-C3E3-07981111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D1376EA-1AE1-274D-BF83-08E9822C59CF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781F963-F7D2-3649-BBF3-6AE26217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F72171-2FAC-86D7-64F0-A886BD231DE3}"/>
              </a:ext>
            </a:extLst>
          </p:cNvPr>
          <p:cNvSpPr/>
          <p:nvPr/>
        </p:nvSpPr>
        <p:spPr>
          <a:xfrm>
            <a:off x="279400" y="5156021"/>
            <a:ext cx="11912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M4 can achieve comparable performance across </a:t>
            </a:r>
            <a:r>
              <a:rPr lang="en-US" altLang="zh-CN" sz="2400" b="1" dirty="0">
                <a:solidFill>
                  <a:srgbClr val="000000"/>
                </a:solidFill>
              </a:rPr>
              <a:t>85%</a:t>
            </a:r>
            <a:r>
              <a:rPr lang="en-US" altLang="zh-CN" sz="2400" dirty="0">
                <a:solidFill>
                  <a:srgbClr val="000000"/>
                </a:solidFill>
              </a:rPr>
              <a:t> of tasks, with over </a:t>
            </a:r>
            <a:r>
              <a:rPr lang="en-US" altLang="zh-CN" sz="2400" b="1" dirty="0">
                <a:solidFill>
                  <a:srgbClr val="000000"/>
                </a:solidFill>
              </a:rPr>
              <a:t>50%</a:t>
            </a:r>
            <a:r>
              <a:rPr lang="en-US" altLang="zh-CN" sz="2400" dirty="0">
                <a:solidFill>
                  <a:srgbClr val="000000"/>
                </a:solidFill>
              </a:rPr>
              <a:t> of these tasks showcasing considerable performance improvement.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25D0AC-CF3E-F72F-3FC3-7A305131E068}"/>
              </a:ext>
            </a:extLst>
          </p:cNvPr>
          <p:cNvSpPr/>
          <p:nvPr/>
        </p:nvSpPr>
        <p:spPr>
          <a:xfrm>
            <a:off x="999744" y="4626206"/>
            <a:ext cx="10192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LinLibertineTB"/>
              </a:rPr>
              <a:t>Figure 1. Normalized accuracy comparison of </a:t>
            </a:r>
            <a:r>
              <a:rPr lang="en-US" altLang="zh-CN" b="1" dirty="0">
                <a:solidFill>
                  <a:srgbClr val="000000"/>
                </a:solidFill>
                <a:latin typeface="Inconsolatazi4-Bold"/>
              </a:rPr>
              <a:t>M4 </a:t>
            </a:r>
            <a:r>
              <a:rPr lang="en-US" altLang="zh-CN" b="1" dirty="0">
                <a:solidFill>
                  <a:srgbClr val="000000"/>
                </a:solidFill>
                <a:latin typeface="LinLibertineTB"/>
              </a:rPr>
              <a:t>and </a:t>
            </a:r>
            <a:r>
              <a:rPr lang="en-US" altLang="zh-CN" b="1" dirty="0">
                <a:solidFill>
                  <a:srgbClr val="000000"/>
                </a:solidFill>
                <a:latin typeface="Inconsolatazi4-Bold"/>
              </a:rPr>
              <a:t>TS-models </a:t>
            </a:r>
            <a:r>
              <a:rPr lang="en-US" altLang="zh-CN" b="1" dirty="0">
                <a:solidFill>
                  <a:srgbClr val="000000"/>
                </a:solidFill>
                <a:latin typeface="LinLibertineTB"/>
              </a:rPr>
              <a:t>on 50 popular mobile tasks and datasets.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5BE2072-53F7-415E-B6BA-168DA4BE5147}"/>
              </a:ext>
            </a:extLst>
          </p:cNvPr>
          <p:cNvSpPr txBox="1">
            <a:spLocks/>
          </p:cNvSpPr>
          <p:nvPr/>
        </p:nvSpPr>
        <p:spPr>
          <a:xfrm>
            <a:off x="279400" y="1637060"/>
            <a:ext cx="10515600" cy="555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M4 can well support most mobile AI tasks and datasets.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DD64B3-C9B5-4DA8-B1AC-1F79E125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194851"/>
            <a:ext cx="11350653" cy="2327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94D0E1-D37F-87C2-FBDF-CC34FAFA2822}"/>
              </a:ext>
            </a:extLst>
          </p:cNvPr>
          <p:cNvSpPr txBox="1"/>
          <p:nvPr/>
        </p:nvSpPr>
        <p:spPr>
          <a:xfrm>
            <a:off x="2605415" y="2538456"/>
            <a:ext cx="463462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M4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outperforms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baseline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models</a:t>
            </a:r>
            <a:endParaRPr lang="en-CN" b="1" dirty="0">
              <a:solidFill>
                <a:srgbClr val="FF000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1657B0-E95A-8B9D-1B3D-B4F3F111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13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81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103571-4090-191B-93CF-C97EC5EB8E6F}"/>
              </a:ext>
            </a:extLst>
          </p:cNvPr>
          <p:cNvSpPr txBox="1">
            <a:spLocks/>
          </p:cNvSpPr>
          <p:nvPr/>
        </p:nvSpPr>
        <p:spPr>
          <a:xfrm>
            <a:off x="0" y="242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8" name="日期占位符 1">
            <a:extLst>
              <a:ext uri="{FF2B5EF4-FFF2-40B4-BE49-F238E27FC236}">
                <a16:creationId xmlns:a16="http://schemas.microsoft.com/office/drawing/2014/main" id="{07F5E596-32F7-C485-C3E3-07981111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5886F65-2569-0640-88C3-EA975F2467E9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781F963-F7D2-3649-BBF3-6AE26217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4" name="标题 5">
            <a:extLst>
              <a:ext uri="{FF2B5EF4-FFF2-40B4-BE49-F238E27FC236}">
                <a16:creationId xmlns:a16="http://schemas.microsoft.com/office/drawing/2014/main" id="{F4F13DED-8362-8BB9-BA8A-B1130CC99BC6}"/>
              </a:ext>
            </a:extLst>
          </p:cNvPr>
          <p:cNvSpPr txBox="1">
            <a:spLocks/>
          </p:cNvSpPr>
          <p:nvPr/>
        </p:nvSpPr>
        <p:spPr>
          <a:xfrm>
            <a:off x="152400" y="1766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/>
              <a:t>Evaluation: Zero/Few-shot Ability</a:t>
            </a:r>
            <a:endParaRPr lang="zh-CN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00E82C-DE15-7E1C-02DF-A6C2F705528D}"/>
              </a:ext>
            </a:extLst>
          </p:cNvPr>
          <p:cNvSpPr txBox="1">
            <a:spLocks/>
          </p:cNvSpPr>
          <p:nvPr/>
        </p:nvSpPr>
        <p:spPr>
          <a:xfrm>
            <a:off x="0" y="1831673"/>
            <a:ext cx="6096000" cy="8955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/>
              <a:t>M4 also has a certain zero-shot ability, but fine-tuning makes it much more accurate. </a:t>
            </a:r>
            <a:endParaRPr lang="en-US" altLang="zh-CN" sz="24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EB3D851-1F55-4D23-8937-90AD975ECC41}"/>
              </a:ext>
            </a:extLst>
          </p:cNvPr>
          <p:cNvGrpSpPr/>
          <p:nvPr/>
        </p:nvGrpSpPr>
        <p:grpSpPr>
          <a:xfrm>
            <a:off x="6113584" y="1349853"/>
            <a:ext cx="6040631" cy="4822347"/>
            <a:chOff x="6113584" y="1349853"/>
            <a:chExt cx="6040631" cy="482234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18AC343-27AB-EDEF-0CDB-7244A1C0889A}"/>
                </a:ext>
              </a:extLst>
            </p:cNvPr>
            <p:cNvGrpSpPr/>
            <p:nvPr/>
          </p:nvGrpSpPr>
          <p:grpSpPr>
            <a:xfrm>
              <a:off x="6113584" y="1349853"/>
              <a:ext cx="6040631" cy="4822347"/>
              <a:chOff x="6113584" y="1349853"/>
              <a:chExt cx="6040631" cy="4822347"/>
            </a:xfrm>
          </p:grpSpPr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837BAB3-3D90-55F8-19D7-658AC5818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0615" y="1854143"/>
                <a:ext cx="5943600" cy="8955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/>
                  <a:t>M4 has better few-shot ability than TS-models that are trained from scratch. </a:t>
                </a:r>
                <a:endParaRPr lang="en-US" altLang="zh-CN" sz="2400" dirty="0"/>
              </a:p>
            </p:txBody>
          </p:sp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EA26FD6-B17E-EBDA-7457-1FA6A0FD5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3584" y="1349853"/>
                <a:ext cx="10006" cy="482234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05098B2-516D-4A69-A9ED-66A659BA6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421" y="3429000"/>
              <a:ext cx="4956554" cy="1777790"/>
            </a:xfrm>
            <a:prstGeom prst="rect">
              <a:avLst/>
            </a:prstGeom>
          </p:spPr>
        </p:pic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C43E475E-1D09-4B1E-900C-838B7DC01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30" y="3429000"/>
            <a:ext cx="5328753" cy="172669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315133-B8D8-B474-5D2C-18C48C85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14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726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103571-4090-191B-93CF-C97EC5EB8E6F}"/>
              </a:ext>
            </a:extLst>
          </p:cNvPr>
          <p:cNvSpPr txBox="1">
            <a:spLocks/>
          </p:cNvSpPr>
          <p:nvPr/>
        </p:nvSpPr>
        <p:spPr>
          <a:xfrm>
            <a:off x="0" y="242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8" name="日期占位符 1">
            <a:extLst>
              <a:ext uri="{FF2B5EF4-FFF2-40B4-BE49-F238E27FC236}">
                <a16:creationId xmlns:a16="http://schemas.microsoft.com/office/drawing/2014/main" id="{07F5E596-32F7-C485-C3E3-07981111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23543DD-6119-2945-8872-76184800D0A6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781F963-F7D2-3649-BBF3-6AE26217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4" name="标题 5">
            <a:extLst>
              <a:ext uri="{FF2B5EF4-FFF2-40B4-BE49-F238E27FC236}">
                <a16:creationId xmlns:a16="http://schemas.microsoft.com/office/drawing/2014/main" id="{5CFDA397-2077-2934-2A5B-EA3EB90CCF19}"/>
              </a:ext>
            </a:extLst>
          </p:cNvPr>
          <p:cNvSpPr txBox="1">
            <a:spLocks/>
          </p:cNvSpPr>
          <p:nvPr/>
        </p:nvSpPr>
        <p:spPr>
          <a:xfrm>
            <a:off x="152400" y="1766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dirty="0"/>
              <a:t>Evaluation: Runtime Cost</a:t>
            </a:r>
            <a:endParaRPr lang="zh-CN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316EBB-866F-7FE4-60AF-72D6DB4DCB9A}"/>
              </a:ext>
            </a:extLst>
          </p:cNvPr>
          <p:cNvSpPr txBox="1">
            <a:spLocks/>
          </p:cNvSpPr>
          <p:nvPr/>
        </p:nvSpPr>
        <p:spPr>
          <a:xfrm>
            <a:off x="0" y="1686403"/>
            <a:ext cx="6096000" cy="80440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M4 is more storage-efficient when the model number scales out.</a:t>
            </a:r>
            <a:endParaRPr lang="en-US" altLang="zh-CN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DB2B72F-CBB6-4EA6-B207-4E5FE59FB8F4}"/>
              </a:ext>
            </a:extLst>
          </p:cNvPr>
          <p:cNvGrpSpPr/>
          <p:nvPr/>
        </p:nvGrpSpPr>
        <p:grpSpPr>
          <a:xfrm>
            <a:off x="6062784" y="1349853"/>
            <a:ext cx="6129216" cy="4822347"/>
            <a:chOff x="6062784" y="1349853"/>
            <a:chExt cx="6129216" cy="482234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BA41136-E015-4D6F-7FF6-2E9A657A5ADB}"/>
                </a:ext>
              </a:extLst>
            </p:cNvPr>
            <p:cNvGrpSpPr/>
            <p:nvPr/>
          </p:nvGrpSpPr>
          <p:grpSpPr>
            <a:xfrm>
              <a:off x="6062784" y="1349853"/>
              <a:ext cx="6129216" cy="4822347"/>
              <a:chOff x="6062784" y="1349853"/>
              <a:chExt cx="6129216" cy="4822347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881287F-93C8-3B7D-859B-8155CF3ADA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596643"/>
                <a:ext cx="6096000" cy="953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cs typeface="Consolas" panose="020B0609020204030204" pitchFamily="49" charset="0"/>
                  </a:rPr>
                  <a:t>M4 greatly simplify accelerator design.</a:t>
                </a:r>
              </a:p>
              <a:p>
                <a:pPr marL="0" indent="0">
                  <a:buNone/>
                </a:pPr>
                <a:endParaRPr lang="en-US" altLang="zh-CN" sz="2400" b="1" dirty="0">
                  <a:cs typeface="Consolas" panose="020B0609020204030204" pitchFamily="49" charset="0"/>
                </a:endParaRPr>
              </a:p>
            </p:txBody>
          </p:sp>
          <p:cxnSp>
            <p:nvCxnSpPr>
              <p:cNvPr id="11" name="直线连接符 10">
                <a:extLst>
                  <a:ext uri="{FF2B5EF4-FFF2-40B4-BE49-F238E27FC236}">
                    <a16:creationId xmlns:a16="http://schemas.microsoft.com/office/drawing/2014/main" id="{F21D00A1-0862-0497-9E98-9DC1AE6C6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2784" y="1349853"/>
                <a:ext cx="10006" cy="482234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BDB0D57-C735-4598-B8B2-DA689D4C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8293" y="2677253"/>
              <a:ext cx="4196666" cy="2882470"/>
            </a:xfrm>
            <a:prstGeom prst="rect">
              <a:avLst/>
            </a:prstGeom>
          </p:spPr>
        </p:pic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AF3FEE92-7055-4039-9FFB-3B1256D37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0" y="2674960"/>
            <a:ext cx="4331765" cy="287055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E5BD20-FE1D-28AE-A887-7E97DB22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15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96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A59753E-3942-D5DD-8EA7-7FB0C61CD48B}"/>
              </a:ext>
            </a:extLst>
          </p:cNvPr>
          <p:cNvSpPr txBox="1"/>
          <p:nvPr/>
        </p:nvSpPr>
        <p:spPr>
          <a:xfrm>
            <a:off x="1081179" y="3664266"/>
            <a:ext cx="130516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Default</a:t>
            </a:r>
          </a:p>
          <a:p>
            <a:pPr algn="ctr"/>
            <a:r>
              <a:rPr kumimoji="1" lang="en-US" altLang="zh-CN" dirty="0"/>
              <a:t>Backbone</a:t>
            </a:r>
            <a:endParaRPr kumimoji="1" lang="zh-CN" altLang="en-US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D6A329BD-B03A-8A13-86F6-5632F5C9E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07"/>
          <a:stretch/>
        </p:blipFill>
        <p:spPr>
          <a:xfrm>
            <a:off x="1064112" y="1599039"/>
            <a:ext cx="6717349" cy="3486049"/>
          </a:xfrm>
          <a:prstGeom prst="rect">
            <a:avLst/>
          </a:prstGeom>
        </p:spPr>
      </p:pic>
      <p:sp>
        <p:nvSpPr>
          <p:cNvPr id="47" name="圆角矩形 46">
            <a:extLst>
              <a:ext uri="{FF2B5EF4-FFF2-40B4-BE49-F238E27FC236}">
                <a16:creationId xmlns:a16="http://schemas.microsoft.com/office/drawing/2014/main" id="{60192D95-DB3B-60B6-2F1F-55166375BADF}"/>
              </a:ext>
            </a:extLst>
          </p:cNvPr>
          <p:cNvSpPr/>
          <p:nvPr/>
        </p:nvSpPr>
        <p:spPr>
          <a:xfrm>
            <a:off x="405049" y="4560714"/>
            <a:ext cx="1396827" cy="10487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EFEB162-C229-1FD6-748B-363F01FFC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33"/>
          <a:stretch/>
        </p:blipFill>
        <p:spPr>
          <a:xfrm>
            <a:off x="7803676" y="1548137"/>
            <a:ext cx="3132823" cy="351836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72C016-C899-5C48-B8B6-80D92D70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B7A52-3B45-1948-8AC3-112A6D32D42C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CA59FB-0D8A-820B-F994-4FB645AC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8BBC410-9EB4-9989-2AE7-20A0D6CD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/>
          <a:lstStyle/>
          <a:p>
            <a:r>
              <a:rPr kumimoji="1" lang="en-US" altLang="zh-CN" dirty="0"/>
              <a:t>M4</a:t>
            </a:r>
            <a:r>
              <a:rPr kumimoji="1" lang="zh-CN" altLang="en-US" dirty="0"/>
              <a:t> </a:t>
            </a:r>
            <a:r>
              <a:rPr kumimoji="1" lang="en-US" altLang="zh-CN" dirty="0"/>
              <a:t>evolves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backbones</a:t>
            </a:r>
            <a:endParaRPr kumimoji="1" lang="zh-CN" altLang="en-US" dirty="0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4C9F490-1CD6-01E9-0C96-EBF98B3FCA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498" t="41232" r="60936" b="40577"/>
          <a:stretch/>
        </p:blipFill>
        <p:spPr>
          <a:xfrm>
            <a:off x="1453572" y="4658870"/>
            <a:ext cx="329860" cy="2258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B80376-E7BD-CAF8-C39F-429033A3A76C}"/>
              </a:ext>
            </a:extLst>
          </p:cNvPr>
          <p:cNvSpPr txBox="1"/>
          <p:nvPr/>
        </p:nvSpPr>
        <p:spPr>
          <a:xfrm>
            <a:off x="452499" y="5226619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2023.02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C2118F-BC3B-7C5C-7652-5DDFE1ACF6A8}"/>
              </a:ext>
            </a:extLst>
          </p:cNvPr>
          <p:cNvSpPr txBox="1"/>
          <p:nvPr/>
        </p:nvSpPr>
        <p:spPr>
          <a:xfrm>
            <a:off x="5613966" y="4073128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2023.07</a:t>
            </a:r>
            <a:endParaRPr kumimoji="1" lang="zh-CN" altLang="en-US" dirty="0"/>
          </a:p>
        </p:txBody>
      </p:sp>
      <p:pic>
        <p:nvPicPr>
          <p:cNvPr id="17" name="Picture 24" descr="Apple Logo, symbol, meaning, history, PNG, brand">
            <a:extLst>
              <a:ext uri="{FF2B5EF4-FFF2-40B4-BE49-F238E27FC236}">
                <a16:creationId xmlns:a16="http://schemas.microsoft.com/office/drawing/2014/main" id="{F3E89664-938A-97BA-E0AF-0A3AFF76C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43" y="2705628"/>
            <a:ext cx="527398" cy="2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4F107D8-3554-9488-591C-1A17E058A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063" y="2144040"/>
            <a:ext cx="297349" cy="29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90468E-E918-0A1A-5EA0-31FDAFC3A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7536" y="1961199"/>
            <a:ext cx="319771" cy="319771"/>
          </a:xfrm>
          <a:prstGeom prst="rect">
            <a:avLst/>
          </a:prstGeom>
        </p:spPr>
      </p:pic>
      <p:pic>
        <p:nvPicPr>
          <p:cNvPr id="20" name="Picture 20" descr="Google Logo, symbol, meaning, history, PNG, brand">
            <a:extLst>
              <a:ext uri="{FF2B5EF4-FFF2-40B4-BE49-F238E27FC236}">
                <a16:creationId xmlns:a16="http://schemas.microsoft.com/office/drawing/2014/main" id="{2AC1036D-FFCB-8E36-1B9A-400C0057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461910"/>
            <a:ext cx="576142" cy="3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Qwen LLM: All Versions &amp; Hardware Requirements – Hardware Corner">
            <a:extLst>
              <a:ext uri="{FF2B5EF4-FFF2-40B4-BE49-F238E27FC236}">
                <a16:creationId xmlns:a16="http://schemas.microsoft.com/office/drawing/2014/main" id="{F0BC8F6A-B815-B4E7-22B2-86554D5F4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433" y="1616893"/>
            <a:ext cx="332212" cy="3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Meet TinyLlama: A Small AI Model that Goals to Pretrain a 1.1B Llama ...">
            <a:extLst>
              <a:ext uri="{FF2B5EF4-FFF2-40B4-BE49-F238E27FC236}">
                <a16:creationId xmlns:a16="http://schemas.microsoft.com/office/drawing/2014/main" id="{D77D79FA-9DAE-EAFB-7CAD-E78526E55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323" y="2470026"/>
            <a:ext cx="356465" cy="29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MBZUAI Launches Expert-Led Sessions Exploring The Power Of AI | 4.0 ...">
            <a:extLst>
              <a:ext uri="{FF2B5EF4-FFF2-40B4-BE49-F238E27FC236}">
                <a16:creationId xmlns:a16="http://schemas.microsoft.com/office/drawing/2014/main" id="{D6D376B8-5083-08FE-FB69-CF45B6598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41"/>
          <a:stretch/>
        </p:blipFill>
        <p:spPr bwMode="auto">
          <a:xfrm>
            <a:off x="9777409" y="3214801"/>
            <a:ext cx="352493" cy="29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Stability Ai Logo PNG Vectors Free Download">
            <a:extLst>
              <a:ext uri="{FF2B5EF4-FFF2-40B4-BE49-F238E27FC236}">
                <a16:creationId xmlns:a16="http://schemas.microsoft.com/office/drawing/2014/main" id="{0B57241F-39A0-ED61-5B88-6DDCA0C1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021" y="3001594"/>
            <a:ext cx="232818" cy="19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5382D9B2-883A-2689-4226-1E36EC672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498" t="41232" r="60936" b="40577"/>
          <a:stretch/>
        </p:blipFill>
        <p:spPr>
          <a:xfrm>
            <a:off x="9110471" y="3753772"/>
            <a:ext cx="335679" cy="22985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6DAF768-4850-28CD-BE57-136FE79F582B}"/>
              </a:ext>
            </a:extLst>
          </p:cNvPr>
          <p:cNvSpPr txBox="1"/>
          <p:nvPr/>
        </p:nvSpPr>
        <p:spPr>
          <a:xfrm>
            <a:off x="424147" y="45692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LLaMA</a:t>
            </a:r>
            <a:r>
              <a:rPr kumimoji="1" lang="en-US" altLang="zh-CN" dirty="0"/>
              <a:t> 1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9A42D20-AD14-39EB-627C-5A793C4B5A50}"/>
              </a:ext>
            </a:extLst>
          </p:cNvPr>
          <p:cNvSpPr txBox="1"/>
          <p:nvPr/>
        </p:nvSpPr>
        <p:spPr>
          <a:xfrm>
            <a:off x="5533925" y="4683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LLaMA</a:t>
            </a:r>
            <a:r>
              <a:rPr kumimoji="1" lang="en-US" altLang="zh-CN" dirty="0"/>
              <a:t> 2</a:t>
            </a:r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8019128-6797-343A-69F4-554F637E6E03}"/>
              </a:ext>
            </a:extLst>
          </p:cNvPr>
          <p:cNvSpPr/>
          <p:nvPr/>
        </p:nvSpPr>
        <p:spPr>
          <a:xfrm>
            <a:off x="952501" y="4963652"/>
            <a:ext cx="152877" cy="1528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96791CC-B487-EC51-897E-5670AB80C1C1}"/>
              </a:ext>
            </a:extLst>
          </p:cNvPr>
          <p:cNvSpPr/>
          <p:nvPr/>
        </p:nvSpPr>
        <p:spPr>
          <a:xfrm>
            <a:off x="6190406" y="4502053"/>
            <a:ext cx="152877" cy="1528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右箭头 55">
            <a:extLst>
              <a:ext uri="{FF2B5EF4-FFF2-40B4-BE49-F238E27FC236}">
                <a16:creationId xmlns:a16="http://schemas.microsoft.com/office/drawing/2014/main" id="{C49DB1FD-BE4A-5B5D-BACA-D5FFB261E88D}"/>
              </a:ext>
            </a:extLst>
          </p:cNvPr>
          <p:cNvSpPr/>
          <p:nvPr/>
        </p:nvSpPr>
        <p:spPr>
          <a:xfrm rot="18216096">
            <a:off x="1906889" y="4008959"/>
            <a:ext cx="1038579" cy="237737"/>
          </a:xfrm>
          <a:prstGeom prst="rightArrow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5461142-E7DB-446F-B8F7-C9DAE92CCA0C}"/>
              </a:ext>
            </a:extLst>
          </p:cNvPr>
          <p:cNvGrpSpPr/>
          <p:nvPr/>
        </p:nvGrpSpPr>
        <p:grpSpPr>
          <a:xfrm>
            <a:off x="369235" y="1413667"/>
            <a:ext cx="7086758" cy="1832620"/>
            <a:chOff x="369235" y="1413667"/>
            <a:chExt cx="7086758" cy="1832620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DAC377D-1AEC-2C8F-319B-C569CB0942C8}"/>
                </a:ext>
              </a:extLst>
            </p:cNvPr>
            <p:cNvSpPr txBox="1"/>
            <p:nvPr/>
          </p:nvSpPr>
          <p:spPr>
            <a:xfrm>
              <a:off x="1340943" y="1413667"/>
              <a:ext cx="6115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</a:rPr>
                <a:t>Beat over </a:t>
              </a:r>
              <a:r>
                <a:rPr lang="en-US" altLang="zh-CN" sz="1800" b="1" dirty="0">
                  <a:solidFill>
                    <a:srgbClr val="FF0000"/>
                  </a:solidFill>
                </a:rPr>
                <a:t>50%</a:t>
              </a:r>
              <a:r>
                <a:rPr lang="en-US" altLang="zh-CN" sz="1800" dirty="0">
                  <a:solidFill>
                    <a:srgbClr val="000000"/>
                  </a:solidFill>
                </a:rPr>
                <a:t> of TS-model</a:t>
              </a:r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08C3B94-621D-4549-AFE7-C728377F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9235" y="1794918"/>
              <a:ext cx="5540358" cy="145136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1891295-1216-793B-1F2C-5433BBBF0A52}"/>
              </a:ext>
            </a:extLst>
          </p:cNvPr>
          <p:cNvSpPr txBox="1"/>
          <p:nvPr/>
        </p:nvSpPr>
        <p:spPr>
          <a:xfrm>
            <a:off x="627024" y="5627334"/>
            <a:ext cx="1112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M4 can be further enhanced with enhanced foundation models.</a:t>
            </a:r>
            <a:endParaRPr kumimoji="1" lang="zh-CN" altLang="en-US" sz="2400" b="1" dirty="0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97231D5A-12C0-60FD-6C7E-87FE571051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498" t="41232" r="60936" b="40577"/>
          <a:stretch/>
        </p:blipFill>
        <p:spPr>
          <a:xfrm>
            <a:off x="6596295" y="4757388"/>
            <a:ext cx="368644" cy="252429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8973148-4C76-5FC8-81B7-29F1B286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16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85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B5C93AD3-4A45-FB14-1744-B2712C396D30}"/>
              </a:ext>
            </a:extLst>
          </p:cNvPr>
          <p:cNvSpPr txBox="1"/>
          <p:nvPr/>
        </p:nvSpPr>
        <p:spPr>
          <a:xfrm>
            <a:off x="1081179" y="3664266"/>
            <a:ext cx="130516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Default</a:t>
            </a:r>
          </a:p>
          <a:p>
            <a:pPr algn="ctr"/>
            <a:r>
              <a:rPr kumimoji="1" lang="en-US" altLang="zh-CN" dirty="0"/>
              <a:t>Backbone</a:t>
            </a:r>
            <a:endParaRPr kumimoji="1" lang="zh-CN" altLang="en-US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D6A329BD-B03A-8A13-86F6-5632F5C9E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07"/>
          <a:stretch/>
        </p:blipFill>
        <p:spPr>
          <a:xfrm>
            <a:off x="1064112" y="1599039"/>
            <a:ext cx="6717349" cy="3486049"/>
          </a:xfrm>
          <a:prstGeom prst="rect">
            <a:avLst/>
          </a:prstGeom>
        </p:spPr>
      </p:pic>
      <p:sp>
        <p:nvSpPr>
          <p:cNvPr id="47" name="圆角矩形 46">
            <a:extLst>
              <a:ext uri="{FF2B5EF4-FFF2-40B4-BE49-F238E27FC236}">
                <a16:creationId xmlns:a16="http://schemas.microsoft.com/office/drawing/2014/main" id="{60192D95-DB3B-60B6-2F1F-55166375BADF}"/>
              </a:ext>
            </a:extLst>
          </p:cNvPr>
          <p:cNvSpPr/>
          <p:nvPr/>
        </p:nvSpPr>
        <p:spPr>
          <a:xfrm>
            <a:off x="5533925" y="4077563"/>
            <a:ext cx="1396827" cy="10487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EFEB162-C229-1FD6-748B-363F01FFC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33"/>
          <a:stretch/>
        </p:blipFill>
        <p:spPr>
          <a:xfrm>
            <a:off x="7803676" y="1548137"/>
            <a:ext cx="3132823" cy="351836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72C016-C899-5C48-B8B6-80D92D70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084C-882B-4042-8841-1924EDEFC174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CA59FB-0D8A-820B-F994-4FB645AC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8BBC410-9EB4-9989-2AE7-20A0D6CD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/>
          <a:lstStyle/>
          <a:p>
            <a:r>
              <a:rPr kumimoji="1" lang="en-US" altLang="zh-CN" dirty="0"/>
              <a:t>M4</a:t>
            </a:r>
            <a:r>
              <a:rPr kumimoji="1" lang="zh-CN" altLang="en-US" dirty="0"/>
              <a:t> </a:t>
            </a:r>
            <a:r>
              <a:rPr kumimoji="1" lang="en-US" altLang="zh-CN" dirty="0"/>
              <a:t>evolves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backbones</a:t>
            </a:r>
            <a:endParaRPr kumimoji="1" lang="zh-CN" altLang="en-US" dirty="0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4C9F490-1CD6-01E9-0C96-EBF98B3FCA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498" t="41232" r="60936" b="40577"/>
          <a:stretch/>
        </p:blipFill>
        <p:spPr>
          <a:xfrm>
            <a:off x="1453572" y="4658870"/>
            <a:ext cx="329860" cy="2258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B80376-E7BD-CAF8-C39F-429033A3A76C}"/>
              </a:ext>
            </a:extLst>
          </p:cNvPr>
          <p:cNvSpPr txBox="1"/>
          <p:nvPr/>
        </p:nvSpPr>
        <p:spPr>
          <a:xfrm>
            <a:off x="452499" y="5226619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2023.02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C2118F-BC3B-7C5C-7652-5DDFE1ACF6A8}"/>
              </a:ext>
            </a:extLst>
          </p:cNvPr>
          <p:cNvSpPr txBox="1"/>
          <p:nvPr/>
        </p:nvSpPr>
        <p:spPr>
          <a:xfrm>
            <a:off x="5613966" y="4073128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2023.07</a:t>
            </a:r>
            <a:endParaRPr kumimoji="1" lang="zh-CN" altLang="en-US" dirty="0"/>
          </a:p>
        </p:txBody>
      </p:sp>
      <p:pic>
        <p:nvPicPr>
          <p:cNvPr id="17" name="Picture 24" descr="Apple Logo, symbol, meaning, history, PNG, brand">
            <a:extLst>
              <a:ext uri="{FF2B5EF4-FFF2-40B4-BE49-F238E27FC236}">
                <a16:creationId xmlns:a16="http://schemas.microsoft.com/office/drawing/2014/main" id="{F3E89664-938A-97BA-E0AF-0A3AFF76C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43" y="2705628"/>
            <a:ext cx="527398" cy="2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4F107D8-3554-9488-591C-1A17E058A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063" y="2144040"/>
            <a:ext cx="297349" cy="29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90468E-E918-0A1A-5EA0-31FDAFC3A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7536" y="1961199"/>
            <a:ext cx="319771" cy="319771"/>
          </a:xfrm>
          <a:prstGeom prst="rect">
            <a:avLst/>
          </a:prstGeom>
        </p:spPr>
      </p:pic>
      <p:pic>
        <p:nvPicPr>
          <p:cNvPr id="20" name="Picture 20" descr="Google Logo, symbol, meaning, history, PNG, brand">
            <a:extLst>
              <a:ext uri="{FF2B5EF4-FFF2-40B4-BE49-F238E27FC236}">
                <a16:creationId xmlns:a16="http://schemas.microsoft.com/office/drawing/2014/main" id="{2AC1036D-FFCB-8E36-1B9A-400C0057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461910"/>
            <a:ext cx="576142" cy="3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Qwen LLM: All Versions &amp; Hardware Requirements – Hardware Corner">
            <a:extLst>
              <a:ext uri="{FF2B5EF4-FFF2-40B4-BE49-F238E27FC236}">
                <a16:creationId xmlns:a16="http://schemas.microsoft.com/office/drawing/2014/main" id="{F0BC8F6A-B815-B4E7-22B2-86554D5F4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433" y="1616893"/>
            <a:ext cx="332212" cy="3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Meet TinyLlama: A Small AI Model that Goals to Pretrain a 1.1B Llama ...">
            <a:extLst>
              <a:ext uri="{FF2B5EF4-FFF2-40B4-BE49-F238E27FC236}">
                <a16:creationId xmlns:a16="http://schemas.microsoft.com/office/drawing/2014/main" id="{D77D79FA-9DAE-EAFB-7CAD-E78526E55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323" y="2470026"/>
            <a:ext cx="356465" cy="29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MBZUAI Launches Expert-Led Sessions Exploring The Power Of AI | 4.0 ...">
            <a:extLst>
              <a:ext uri="{FF2B5EF4-FFF2-40B4-BE49-F238E27FC236}">
                <a16:creationId xmlns:a16="http://schemas.microsoft.com/office/drawing/2014/main" id="{D6D376B8-5083-08FE-FB69-CF45B6598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41"/>
          <a:stretch/>
        </p:blipFill>
        <p:spPr bwMode="auto">
          <a:xfrm>
            <a:off x="9777409" y="3214801"/>
            <a:ext cx="352493" cy="29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Stability Ai Logo PNG Vectors Free Download">
            <a:extLst>
              <a:ext uri="{FF2B5EF4-FFF2-40B4-BE49-F238E27FC236}">
                <a16:creationId xmlns:a16="http://schemas.microsoft.com/office/drawing/2014/main" id="{0B57241F-39A0-ED61-5B88-6DDCA0C1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021" y="3001594"/>
            <a:ext cx="232818" cy="19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5382D9B2-883A-2689-4226-1E36EC672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498" t="41232" r="60936" b="40577"/>
          <a:stretch/>
        </p:blipFill>
        <p:spPr>
          <a:xfrm>
            <a:off x="9110471" y="3753772"/>
            <a:ext cx="335679" cy="22985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6DAF768-4850-28CD-BE57-136FE79F582B}"/>
              </a:ext>
            </a:extLst>
          </p:cNvPr>
          <p:cNvSpPr txBox="1"/>
          <p:nvPr/>
        </p:nvSpPr>
        <p:spPr>
          <a:xfrm>
            <a:off x="424147" y="45692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LLaMA</a:t>
            </a:r>
            <a:r>
              <a:rPr kumimoji="1" lang="en-US" altLang="zh-CN" dirty="0"/>
              <a:t> 1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9A42D20-AD14-39EB-627C-5A793C4B5A50}"/>
              </a:ext>
            </a:extLst>
          </p:cNvPr>
          <p:cNvSpPr txBox="1"/>
          <p:nvPr/>
        </p:nvSpPr>
        <p:spPr>
          <a:xfrm>
            <a:off x="5533925" y="4683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LLaMA</a:t>
            </a:r>
            <a:r>
              <a:rPr kumimoji="1" lang="en-US" altLang="zh-CN" dirty="0"/>
              <a:t> 2</a:t>
            </a:r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8019128-6797-343A-69F4-554F637E6E03}"/>
              </a:ext>
            </a:extLst>
          </p:cNvPr>
          <p:cNvSpPr/>
          <p:nvPr/>
        </p:nvSpPr>
        <p:spPr>
          <a:xfrm>
            <a:off x="952501" y="4963652"/>
            <a:ext cx="152877" cy="1528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96791CC-B487-EC51-897E-5670AB80C1C1}"/>
              </a:ext>
            </a:extLst>
          </p:cNvPr>
          <p:cNvSpPr/>
          <p:nvPr/>
        </p:nvSpPr>
        <p:spPr>
          <a:xfrm>
            <a:off x="6190406" y="4502053"/>
            <a:ext cx="152877" cy="1528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586B84E-30B5-C396-A6CD-A738D3BE8D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8742" y="4390849"/>
            <a:ext cx="916697" cy="916697"/>
          </a:xfrm>
          <a:prstGeom prst="rect">
            <a:avLst/>
          </a:prstGeom>
        </p:spPr>
      </p:pic>
      <p:sp>
        <p:nvSpPr>
          <p:cNvPr id="56" name="右箭头 55">
            <a:extLst>
              <a:ext uri="{FF2B5EF4-FFF2-40B4-BE49-F238E27FC236}">
                <a16:creationId xmlns:a16="http://schemas.microsoft.com/office/drawing/2014/main" id="{C49DB1FD-BE4A-5B5D-BACA-D5FFB261E88D}"/>
              </a:ext>
            </a:extLst>
          </p:cNvPr>
          <p:cNvSpPr/>
          <p:nvPr/>
        </p:nvSpPr>
        <p:spPr>
          <a:xfrm rot="18216096">
            <a:off x="1906889" y="4008959"/>
            <a:ext cx="1038579" cy="237737"/>
          </a:xfrm>
          <a:prstGeom prst="rightArrow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CE0592-BED2-8B86-4E2D-903C4A758800}"/>
              </a:ext>
            </a:extLst>
          </p:cNvPr>
          <p:cNvSpPr txBox="1"/>
          <p:nvPr/>
        </p:nvSpPr>
        <p:spPr>
          <a:xfrm>
            <a:off x="9098612" y="4212536"/>
            <a:ext cx="2818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Up to </a:t>
            </a:r>
            <a:r>
              <a:rPr kumimoji="1" lang="en-US" altLang="zh-CN" b="1" dirty="0">
                <a:solidFill>
                  <a:srgbClr val="FF0000"/>
                </a:solidFill>
              </a:rPr>
              <a:t>15% </a:t>
            </a:r>
          </a:p>
          <a:p>
            <a:pPr algn="ctr"/>
            <a:r>
              <a:rPr kumimoji="1" lang="en-US" altLang="zh-CN" dirty="0"/>
              <a:t>accuracy improvement</a:t>
            </a:r>
            <a:endParaRPr kumimoji="1"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653B39C-2CF9-428A-B6B2-F9B208E0E123}"/>
              </a:ext>
            </a:extLst>
          </p:cNvPr>
          <p:cNvGrpSpPr/>
          <p:nvPr/>
        </p:nvGrpSpPr>
        <p:grpSpPr>
          <a:xfrm>
            <a:off x="369235" y="1413667"/>
            <a:ext cx="7086758" cy="1832620"/>
            <a:chOff x="369235" y="1413667"/>
            <a:chExt cx="7086758" cy="183262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F61BEB-D0DE-4BF5-8912-D9AD823290F9}"/>
                </a:ext>
              </a:extLst>
            </p:cNvPr>
            <p:cNvSpPr txBox="1"/>
            <p:nvPr/>
          </p:nvSpPr>
          <p:spPr>
            <a:xfrm>
              <a:off x="1340943" y="1413667"/>
              <a:ext cx="6115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</a:rPr>
                <a:t>Beat over </a:t>
              </a:r>
              <a:r>
                <a:rPr lang="en-US" altLang="zh-CN" sz="1800" b="1" dirty="0">
                  <a:solidFill>
                    <a:srgbClr val="FF0000"/>
                  </a:solidFill>
                </a:rPr>
                <a:t>50%</a:t>
              </a:r>
              <a:r>
                <a:rPr lang="en-US" altLang="zh-CN" sz="1800" dirty="0">
                  <a:solidFill>
                    <a:srgbClr val="000000"/>
                  </a:solidFill>
                </a:rPr>
                <a:t> of TS-model</a:t>
              </a:r>
              <a:endParaRPr lang="zh-CN" altLang="en-US" dirty="0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6C91064-DA68-48F9-9982-D864843D0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9235" y="1794918"/>
              <a:ext cx="5540358" cy="1451369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BDDFE80-6DCF-7100-1DEB-F1718BDE4B05}"/>
              </a:ext>
            </a:extLst>
          </p:cNvPr>
          <p:cNvSpPr txBox="1"/>
          <p:nvPr/>
        </p:nvSpPr>
        <p:spPr>
          <a:xfrm>
            <a:off x="627024" y="5627334"/>
            <a:ext cx="1112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M4 can be further enhanced with enhanced foundation models.</a:t>
            </a:r>
            <a:endParaRPr kumimoji="1" lang="zh-CN" altLang="en-US" sz="2400" b="1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DF3FBDBC-3FE8-1FE0-51F0-3A9630DDE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498" t="41232" r="60936" b="40577"/>
          <a:stretch/>
        </p:blipFill>
        <p:spPr>
          <a:xfrm>
            <a:off x="6596295" y="4757388"/>
            <a:ext cx="368644" cy="25242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9BB5ED-287D-56E6-310B-4871ED64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17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32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>
            <a:extLst>
              <a:ext uri="{FF2B5EF4-FFF2-40B4-BE49-F238E27FC236}">
                <a16:creationId xmlns:a16="http://schemas.microsoft.com/office/drawing/2014/main" id="{D6A329BD-B03A-8A13-86F6-5632F5C9E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07"/>
          <a:stretch/>
        </p:blipFill>
        <p:spPr>
          <a:xfrm>
            <a:off x="1064112" y="1599039"/>
            <a:ext cx="6717349" cy="34860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A96303-435F-8AC6-2935-1468812017F6}"/>
              </a:ext>
            </a:extLst>
          </p:cNvPr>
          <p:cNvSpPr txBox="1"/>
          <p:nvPr/>
        </p:nvSpPr>
        <p:spPr>
          <a:xfrm>
            <a:off x="1081179" y="3664266"/>
            <a:ext cx="130516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Default</a:t>
            </a:r>
          </a:p>
          <a:p>
            <a:pPr algn="ctr"/>
            <a:r>
              <a:rPr kumimoji="1" lang="en-US" altLang="zh-CN" dirty="0"/>
              <a:t>Backbone</a:t>
            </a:r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60192D95-DB3B-60B6-2F1F-55166375BADF}"/>
              </a:ext>
            </a:extLst>
          </p:cNvPr>
          <p:cNvSpPr/>
          <p:nvPr/>
        </p:nvSpPr>
        <p:spPr>
          <a:xfrm>
            <a:off x="8263985" y="1405635"/>
            <a:ext cx="3499013" cy="2667493"/>
          </a:xfrm>
          <a:prstGeom prst="round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EFEB162-C229-1FD6-748B-363F01FFC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33"/>
          <a:stretch/>
        </p:blipFill>
        <p:spPr>
          <a:xfrm>
            <a:off x="7803676" y="1548137"/>
            <a:ext cx="3132823" cy="351836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72C016-C899-5C48-B8B6-80D92D70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57FC-F701-044C-831E-0E75339549A9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CA59FB-0D8A-820B-F994-4FB645AC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8BBC410-9EB4-9989-2AE7-20A0D6CD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/>
          <a:lstStyle/>
          <a:p>
            <a:r>
              <a:rPr kumimoji="1" lang="en-US" altLang="zh-CN" dirty="0"/>
              <a:t>M4</a:t>
            </a:r>
            <a:r>
              <a:rPr kumimoji="1" lang="zh-CN" altLang="en-US" dirty="0"/>
              <a:t> </a:t>
            </a:r>
            <a:r>
              <a:rPr kumimoji="1" lang="en-US" altLang="zh-CN" dirty="0"/>
              <a:t>evolves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backbones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D62B53-8270-2B5B-9C9A-40D89B3D29D5}"/>
              </a:ext>
            </a:extLst>
          </p:cNvPr>
          <p:cNvSpPr txBox="1"/>
          <p:nvPr/>
        </p:nvSpPr>
        <p:spPr>
          <a:xfrm>
            <a:off x="627024" y="5627334"/>
            <a:ext cx="1112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M4 can be further enhanced with enhanced foundation models.</a:t>
            </a:r>
            <a:endParaRPr kumimoji="1" lang="zh-CN" altLang="en-US" sz="2400" b="1" dirty="0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4C9F490-1CD6-01E9-0C96-EBF98B3FCA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498" t="41232" r="60936" b="40577"/>
          <a:stretch/>
        </p:blipFill>
        <p:spPr>
          <a:xfrm>
            <a:off x="1453572" y="4658870"/>
            <a:ext cx="329860" cy="2258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B80376-E7BD-CAF8-C39F-429033A3A76C}"/>
              </a:ext>
            </a:extLst>
          </p:cNvPr>
          <p:cNvSpPr txBox="1"/>
          <p:nvPr/>
        </p:nvSpPr>
        <p:spPr>
          <a:xfrm>
            <a:off x="452499" y="5226619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2023.02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C2118F-BC3B-7C5C-7652-5DDFE1ACF6A8}"/>
              </a:ext>
            </a:extLst>
          </p:cNvPr>
          <p:cNvSpPr txBox="1"/>
          <p:nvPr/>
        </p:nvSpPr>
        <p:spPr>
          <a:xfrm>
            <a:off x="5613966" y="4073128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2023.07</a:t>
            </a:r>
            <a:endParaRPr kumimoji="1" lang="zh-CN" altLang="en-US" dirty="0"/>
          </a:p>
        </p:txBody>
      </p:sp>
      <p:pic>
        <p:nvPicPr>
          <p:cNvPr id="17" name="Picture 24" descr="Apple Logo, symbol, meaning, history, PNG, brand">
            <a:extLst>
              <a:ext uri="{FF2B5EF4-FFF2-40B4-BE49-F238E27FC236}">
                <a16:creationId xmlns:a16="http://schemas.microsoft.com/office/drawing/2014/main" id="{F3E89664-938A-97BA-E0AF-0A3AFF76C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43" y="2705628"/>
            <a:ext cx="527398" cy="2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4F107D8-3554-9488-591C-1A17E058A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063" y="2144040"/>
            <a:ext cx="297349" cy="29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90468E-E918-0A1A-5EA0-31FDAFC3A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7536" y="1961199"/>
            <a:ext cx="319771" cy="319771"/>
          </a:xfrm>
          <a:prstGeom prst="rect">
            <a:avLst/>
          </a:prstGeom>
        </p:spPr>
      </p:pic>
      <p:pic>
        <p:nvPicPr>
          <p:cNvPr id="20" name="Picture 20" descr="Google Logo, symbol, meaning, history, PNG, brand">
            <a:extLst>
              <a:ext uri="{FF2B5EF4-FFF2-40B4-BE49-F238E27FC236}">
                <a16:creationId xmlns:a16="http://schemas.microsoft.com/office/drawing/2014/main" id="{2AC1036D-FFCB-8E36-1B9A-400C0057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461910"/>
            <a:ext cx="576142" cy="3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Qwen LLM: All Versions &amp; Hardware Requirements – Hardware Corner">
            <a:extLst>
              <a:ext uri="{FF2B5EF4-FFF2-40B4-BE49-F238E27FC236}">
                <a16:creationId xmlns:a16="http://schemas.microsoft.com/office/drawing/2014/main" id="{F0BC8F6A-B815-B4E7-22B2-86554D5F4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433" y="1616893"/>
            <a:ext cx="332212" cy="3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Meet TinyLlama: A Small AI Model that Goals to Pretrain a 1.1B Llama ...">
            <a:extLst>
              <a:ext uri="{FF2B5EF4-FFF2-40B4-BE49-F238E27FC236}">
                <a16:creationId xmlns:a16="http://schemas.microsoft.com/office/drawing/2014/main" id="{D77D79FA-9DAE-EAFB-7CAD-E78526E55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323" y="2470026"/>
            <a:ext cx="356465" cy="29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MBZUAI Launches Expert-Led Sessions Exploring The Power Of AI | 4.0 ...">
            <a:extLst>
              <a:ext uri="{FF2B5EF4-FFF2-40B4-BE49-F238E27FC236}">
                <a16:creationId xmlns:a16="http://schemas.microsoft.com/office/drawing/2014/main" id="{D6D376B8-5083-08FE-FB69-CF45B6598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41"/>
          <a:stretch/>
        </p:blipFill>
        <p:spPr bwMode="auto">
          <a:xfrm>
            <a:off x="9777409" y="3214801"/>
            <a:ext cx="352493" cy="29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Stability Ai Logo PNG Vectors Free Download">
            <a:extLst>
              <a:ext uri="{FF2B5EF4-FFF2-40B4-BE49-F238E27FC236}">
                <a16:creationId xmlns:a16="http://schemas.microsoft.com/office/drawing/2014/main" id="{0B57241F-39A0-ED61-5B88-6DDCA0C1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021" y="3001594"/>
            <a:ext cx="232818" cy="19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5382D9B2-883A-2689-4226-1E36EC672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498" t="41232" r="60936" b="40577"/>
          <a:stretch/>
        </p:blipFill>
        <p:spPr>
          <a:xfrm>
            <a:off x="9110471" y="3753772"/>
            <a:ext cx="335679" cy="22985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6DAF768-4850-28CD-BE57-136FE79F582B}"/>
              </a:ext>
            </a:extLst>
          </p:cNvPr>
          <p:cNvSpPr txBox="1"/>
          <p:nvPr/>
        </p:nvSpPr>
        <p:spPr>
          <a:xfrm>
            <a:off x="424147" y="45692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LLaMA</a:t>
            </a:r>
            <a:r>
              <a:rPr kumimoji="1" lang="en-US" altLang="zh-CN" dirty="0"/>
              <a:t> 1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9A42D20-AD14-39EB-627C-5A793C4B5A50}"/>
              </a:ext>
            </a:extLst>
          </p:cNvPr>
          <p:cNvSpPr txBox="1"/>
          <p:nvPr/>
        </p:nvSpPr>
        <p:spPr>
          <a:xfrm>
            <a:off x="5533925" y="4683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LLaMA</a:t>
            </a:r>
            <a:r>
              <a:rPr kumimoji="1" lang="en-US" altLang="zh-CN" dirty="0"/>
              <a:t> 2</a:t>
            </a:r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8019128-6797-343A-69F4-554F637E6E03}"/>
              </a:ext>
            </a:extLst>
          </p:cNvPr>
          <p:cNvSpPr/>
          <p:nvPr/>
        </p:nvSpPr>
        <p:spPr>
          <a:xfrm>
            <a:off x="952501" y="4963652"/>
            <a:ext cx="152877" cy="1528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96791CC-B487-EC51-897E-5670AB80C1C1}"/>
              </a:ext>
            </a:extLst>
          </p:cNvPr>
          <p:cNvSpPr/>
          <p:nvPr/>
        </p:nvSpPr>
        <p:spPr>
          <a:xfrm>
            <a:off x="6190406" y="4502053"/>
            <a:ext cx="152877" cy="1528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586B84E-30B5-C396-A6CD-A738D3BE8D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8742" y="4390849"/>
            <a:ext cx="916697" cy="916697"/>
          </a:xfrm>
          <a:prstGeom prst="rect">
            <a:avLst/>
          </a:prstGeom>
        </p:spPr>
      </p:pic>
      <p:sp>
        <p:nvSpPr>
          <p:cNvPr id="56" name="右箭头 55">
            <a:extLst>
              <a:ext uri="{FF2B5EF4-FFF2-40B4-BE49-F238E27FC236}">
                <a16:creationId xmlns:a16="http://schemas.microsoft.com/office/drawing/2014/main" id="{C49DB1FD-BE4A-5B5D-BACA-D5FFB261E88D}"/>
              </a:ext>
            </a:extLst>
          </p:cNvPr>
          <p:cNvSpPr/>
          <p:nvPr/>
        </p:nvSpPr>
        <p:spPr>
          <a:xfrm rot="18216096">
            <a:off x="1906889" y="4008959"/>
            <a:ext cx="1038579" cy="237737"/>
          </a:xfrm>
          <a:prstGeom prst="rightArrow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CD6BDD-6806-64CA-C3BB-FA4AC24D3847}"/>
              </a:ext>
            </a:extLst>
          </p:cNvPr>
          <p:cNvSpPr txBox="1"/>
          <p:nvPr/>
        </p:nvSpPr>
        <p:spPr>
          <a:xfrm>
            <a:off x="9098612" y="4212536"/>
            <a:ext cx="2818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Up to </a:t>
            </a:r>
            <a:r>
              <a:rPr kumimoji="1" lang="en-US" altLang="zh-CN" b="1" dirty="0">
                <a:solidFill>
                  <a:srgbClr val="FF0000"/>
                </a:solidFill>
              </a:rPr>
              <a:t>15% </a:t>
            </a:r>
          </a:p>
          <a:p>
            <a:pPr algn="ctr"/>
            <a:r>
              <a:rPr kumimoji="1" lang="en-US" altLang="zh-CN" dirty="0"/>
              <a:t>accuracy improvement</a:t>
            </a:r>
            <a:endParaRPr kumimoji="1"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CAF2834-77B1-4A80-A493-3EE2BE42F6E7}"/>
              </a:ext>
            </a:extLst>
          </p:cNvPr>
          <p:cNvGrpSpPr/>
          <p:nvPr/>
        </p:nvGrpSpPr>
        <p:grpSpPr>
          <a:xfrm>
            <a:off x="369235" y="1413667"/>
            <a:ext cx="7086758" cy="1832620"/>
            <a:chOff x="369235" y="1413667"/>
            <a:chExt cx="7086758" cy="183262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A3C5B91-E650-4A06-8366-783F494F7387}"/>
                </a:ext>
              </a:extLst>
            </p:cNvPr>
            <p:cNvSpPr txBox="1"/>
            <p:nvPr/>
          </p:nvSpPr>
          <p:spPr>
            <a:xfrm>
              <a:off x="1340943" y="1413667"/>
              <a:ext cx="6115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</a:rPr>
                <a:t>Beat over </a:t>
              </a:r>
              <a:r>
                <a:rPr lang="en-US" altLang="zh-CN" sz="1800" b="1" dirty="0">
                  <a:solidFill>
                    <a:srgbClr val="FF0000"/>
                  </a:solidFill>
                </a:rPr>
                <a:t>50%</a:t>
              </a:r>
              <a:r>
                <a:rPr lang="en-US" altLang="zh-CN" sz="1800" dirty="0">
                  <a:solidFill>
                    <a:srgbClr val="000000"/>
                  </a:solidFill>
                </a:rPr>
                <a:t> of TS-model</a:t>
              </a:r>
              <a:endParaRPr lang="zh-CN" altLang="en-US" dirty="0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D094A8D0-4EF1-4440-B199-9EFA8EA1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9235" y="1794918"/>
              <a:ext cx="5540358" cy="145136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A9DC1BC-1B02-C72F-FF6B-5621AE48B06D}"/>
              </a:ext>
            </a:extLst>
          </p:cNvPr>
          <p:cNvSpPr txBox="1"/>
          <p:nvPr/>
        </p:nvSpPr>
        <p:spPr>
          <a:xfrm>
            <a:off x="9026604" y="4876545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</a:rPr>
              <a:t>More LLM backbones </a:t>
            </a:r>
          </a:p>
          <a:p>
            <a:pPr algn="ctr"/>
            <a:r>
              <a:rPr kumimoji="1" lang="en-US" altLang="zh-CN" b="1" dirty="0">
                <a:solidFill>
                  <a:srgbClr val="FF0000"/>
                </a:solidFill>
              </a:rPr>
              <a:t>now available!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F0D4A48-1F23-EA84-B394-519B4C7177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498" t="41232" r="60936" b="40577"/>
          <a:stretch/>
        </p:blipFill>
        <p:spPr>
          <a:xfrm>
            <a:off x="6596295" y="4757388"/>
            <a:ext cx="368644" cy="252429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BC9E64E-3AE1-738E-C1F1-43DCB07F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18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08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6ABB97-AC48-D671-A908-12AB8B191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BB91-131B-8843-8B89-A6BAB9BF19E8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D1444-C625-3860-A83F-2B79FF8A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3D1EB2-BCF3-95C8-1B1F-877F1CE8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/>
          <a:lstStyle/>
          <a:p>
            <a:r>
              <a:rPr lang="en-US" altLang="zh-CN" dirty="0"/>
              <a:t>Motivation: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  <a:endParaRPr lang="en-CN" dirty="0"/>
          </a:p>
        </p:txBody>
      </p:sp>
      <p:sp>
        <p:nvSpPr>
          <p:cNvPr id="64" name="矩形 43">
            <a:extLst>
              <a:ext uri="{FF2B5EF4-FFF2-40B4-BE49-F238E27FC236}">
                <a16:creationId xmlns:a16="http://schemas.microsoft.com/office/drawing/2014/main" id="{EB289AA8-CB1F-5569-2A9D-CC76E25A2F45}"/>
              </a:ext>
            </a:extLst>
          </p:cNvPr>
          <p:cNvSpPr/>
          <p:nvPr/>
        </p:nvSpPr>
        <p:spPr>
          <a:xfrm>
            <a:off x="460746" y="1733342"/>
            <a:ext cx="4462221" cy="22323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矩形 42">
            <a:extLst>
              <a:ext uri="{FF2B5EF4-FFF2-40B4-BE49-F238E27FC236}">
                <a16:creationId xmlns:a16="http://schemas.microsoft.com/office/drawing/2014/main" id="{D6CDE2E2-8541-9034-9738-1D59508829DA}"/>
              </a:ext>
            </a:extLst>
          </p:cNvPr>
          <p:cNvSpPr/>
          <p:nvPr/>
        </p:nvSpPr>
        <p:spPr>
          <a:xfrm>
            <a:off x="460746" y="4055192"/>
            <a:ext cx="4462221" cy="58663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Operating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System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矩形 158">
            <a:extLst>
              <a:ext uri="{FF2B5EF4-FFF2-40B4-BE49-F238E27FC236}">
                <a16:creationId xmlns:a16="http://schemas.microsoft.com/office/drawing/2014/main" id="{52862BCF-4DA4-F3D8-6F4B-C57321B47514}"/>
              </a:ext>
            </a:extLst>
          </p:cNvPr>
          <p:cNvSpPr/>
          <p:nvPr/>
        </p:nvSpPr>
        <p:spPr>
          <a:xfrm>
            <a:off x="460746" y="4730322"/>
            <a:ext cx="4462221" cy="5866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Hardware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4">
            <a:extLst>
              <a:ext uri="{FF2B5EF4-FFF2-40B4-BE49-F238E27FC236}">
                <a16:creationId xmlns:a16="http://schemas.microsoft.com/office/drawing/2014/main" id="{5ACB0C87-83A4-B5DE-38E9-3D94EF94ECC6}"/>
              </a:ext>
            </a:extLst>
          </p:cNvPr>
          <p:cNvSpPr/>
          <p:nvPr/>
        </p:nvSpPr>
        <p:spPr>
          <a:xfrm>
            <a:off x="460747" y="2559043"/>
            <a:ext cx="4462220" cy="76433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Input word prediction; QA; ASR; SLU; Image classification;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Machine translation; Object detection; Style transfer; TTS; Audio captioning; Image captioning; Visual QA; ……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70" name="组合 5">
            <a:extLst>
              <a:ext uri="{FF2B5EF4-FFF2-40B4-BE49-F238E27FC236}">
                <a16:creationId xmlns:a16="http://schemas.microsoft.com/office/drawing/2014/main" id="{2DA3C6A1-27B6-497E-EA24-4BCBE9CCF3C2}"/>
              </a:ext>
            </a:extLst>
          </p:cNvPr>
          <p:cNvGrpSpPr/>
          <p:nvPr/>
        </p:nvGrpSpPr>
        <p:grpSpPr>
          <a:xfrm>
            <a:off x="460747" y="1854431"/>
            <a:ext cx="4557374" cy="609524"/>
            <a:chOff x="3864890" y="2379167"/>
            <a:chExt cx="4557374" cy="609524"/>
          </a:xfrm>
        </p:grpSpPr>
        <p:sp>
          <p:nvSpPr>
            <p:cNvPr id="73" name="文本框 150">
              <a:extLst>
                <a:ext uri="{FF2B5EF4-FFF2-40B4-BE49-F238E27FC236}">
                  <a16:creationId xmlns:a16="http://schemas.microsoft.com/office/drawing/2014/main" id="{A388F59B-812B-5065-5B67-403B60B279A1}"/>
                </a:ext>
              </a:extLst>
            </p:cNvPr>
            <p:cNvSpPr txBox="1"/>
            <p:nvPr/>
          </p:nvSpPr>
          <p:spPr>
            <a:xfrm>
              <a:off x="7210239" y="2389478"/>
              <a:ext cx="1212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APPs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74" name="组合 37">
              <a:extLst>
                <a:ext uri="{FF2B5EF4-FFF2-40B4-BE49-F238E27FC236}">
                  <a16:creationId xmlns:a16="http://schemas.microsoft.com/office/drawing/2014/main" id="{F9B05499-E1B5-6BA6-D8FE-616EF53BE1B0}"/>
                </a:ext>
              </a:extLst>
            </p:cNvPr>
            <p:cNvGrpSpPr/>
            <p:nvPr/>
          </p:nvGrpSpPr>
          <p:grpSpPr>
            <a:xfrm>
              <a:off x="3864890" y="2379167"/>
              <a:ext cx="2661127" cy="609524"/>
              <a:chOff x="1992201" y="2104397"/>
              <a:chExt cx="2661127" cy="609524"/>
            </a:xfrm>
          </p:grpSpPr>
          <p:pic>
            <p:nvPicPr>
              <p:cNvPr id="76" name="图片 24">
                <a:extLst>
                  <a:ext uri="{FF2B5EF4-FFF2-40B4-BE49-F238E27FC236}">
                    <a16:creationId xmlns:a16="http://schemas.microsoft.com/office/drawing/2014/main" id="{C06B482A-4F04-8C95-805C-9517759AD4A0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201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7" name="图片 30">
                <a:extLst>
                  <a:ext uri="{FF2B5EF4-FFF2-40B4-BE49-F238E27FC236}">
                    <a16:creationId xmlns:a16="http://schemas.microsoft.com/office/drawing/2014/main" id="{C7539004-A8AD-A9E2-CCBD-CE26818E5D34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2497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8" name="图片 34">
                <a:extLst>
                  <a:ext uri="{FF2B5EF4-FFF2-40B4-BE49-F238E27FC236}">
                    <a16:creationId xmlns:a16="http://schemas.microsoft.com/office/drawing/2014/main" id="{6855B500-C800-A320-FE49-DA569137D4FB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3804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9" name="图片 36">
                <a:extLst>
                  <a:ext uri="{FF2B5EF4-FFF2-40B4-BE49-F238E27FC236}">
                    <a16:creationId xmlns:a16="http://schemas.microsoft.com/office/drawing/2014/main" id="{1E847415-A070-96AD-AFAA-52135EB270CF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1190" y="2104397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75" name="图片 6">
              <a:extLst>
                <a:ext uri="{FF2B5EF4-FFF2-40B4-BE49-F238E27FC236}">
                  <a16:creationId xmlns:a16="http://schemas.microsoft.com/office/drawing/2014/main" id="{AB4D84AA-0AAF-61DE-F68B-972BD16EC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3291" y="2379167"/>
              <a:ext cx="663354" cy="579349"/>
            </a:xfrm>
            <a:prstGeom prst="rect">
              <a:avLst/>
            </a:prstGeom>
          </p:spPr>
        </p:pic>
      </p:grpSp>
      <p:sp>
        <p:nvSpPr>
          <p:cNvPr id="71" name="矩形 45">
            <a:extLst>
              <a:ext uri="{FF2B5EF4-FFF2-40B4-BE49-F238E27FC236}">
                <a16:creationId xmlns:a16="http://schemas.microsoft.com/office/drawing/2014/main" id="{33FCCFB4-56E8-333C-1297-3FA523585F34}"/>
              </a:ext>
            </a:extLst>
          </p:cNvPr>
          <p:cNvSpPr/>
          <p:nvPr/>
        </p:nvSpPr>
        <p:spPr>
          <a:xfrm>
            <a:off x="460746" y="3391860"/>
            <a:ext cx="4469745" cy="480408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MobileNet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ResNet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Bert;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StyleFlow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RoBERTa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DistilBERT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Deeplabv3plus;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GFNet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MSINet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LIMU-BERT; YOLO;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……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</a:p>
        </p:txBody>
      </p:sp>
      <p:pic>
        <p:nvPicPr>
          <p:cNvPr id="87" name="Graphic 86" descr="Car with solid fill">
            <a:extLst>
              <a:ext uri="{FF2B5EF4-FFF2-40B4-BE49-F238E27FC236}">
                <a16:creationId xmlns:a16="http://schemas.microsoft.com/office/drawing/2014/main" id="{D03C51AC-8F85-C245-14F7-16FB5B1CFB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0323" y="5302364"/>
            <a:ext cx="897105" cy="897105"/>
          </a:xfrm>
          <a:prstGeom prst="rect">
            <a:avLst/>
          </a:prstGeom>
        </p:spPr>
      </p:pic>
      <p:pic>
        <p:nvPicPr>
          <p:cNvPr id="89" name="Graphic 88" descr="Laptop with solid fill">
            <a:extLst>
              <a:ext uri="{FF2B5EF4-FFF2-40B4-BE49-F238E27FC236}">
                <a16:creationId xmlns:a16="http://schemas.microsoft.com/office/drawing/2014/main" id="{78DD09BB-54B3-6A2A-9C04-A1329689E5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69197" y="5434439"/>
            <a:ext cx="655320" cy="655320"/>
          </a:xfrm>
          <a:prstGeom prst="rect">
            <a:avLst/>
          </a:prstGeom>
        </p:spPr>
      </p:pic>
      <p:pic>
        <p:nvPicPr>
          <p:cNvPr id="93" name="Graphic 92" descr="Smart Phone with solid fill">
            <a:extLst>
              <a:ext uri="{FF2B5EF4-FFF2-40B4-BE49-F238E27FC236}">
                <a16:creationId xmlns:a16="http://schemas.microsoft.com/office/drawing/2014/main" id="{655296A2-C9BE-20BE-A4B3-556BA60368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6942" y="5454899"/>
            <a:ext cx="614400" cy="614400"/>
          </a:xfrm>
          <a:prstGeom prst="rect">
            <a:avLst/>
          </a:prstGeom>
        </p:spPr>
      </p:pic>
      <p:pic>
        <p:nvPicPr>
          <p:cNvPr id="95" name="Graphic 94" descr="Computer with solid fill">
            <a:extLst>
              <a:ext uri="{FF2B5EF4-FFF2-40B4-BE49-F238E27FC236}">
                <a16:creationId xmlns:a16="http://schemas.microsoft.com/office/drawing/2014/main" id="{091090E2-37B5-B32B-6CEA-18722AAA14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7567" y="5396339"/>
            <a:ext cx="731520" cy="73152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C420078-E233-A224-F610-D196712AF880}"/>
              </a:ext>
            </a:extLst>
          </p:cNvPr>
          <p:cNvCxnSpPr>
            <a:stCxn id="71" idx="3"/>
          </p:cNvCxnSpPr>
          <p:nvPr/>
        </p:nvCxnSpPr>
        <p:spPr>
          <a:xfrm flipV="1">
            <a:off x="4930491" y="2559043"/>
            <a:ext cx="891189" cy="10730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AF5FCE1-BF56-A373-56AD-920DFE0E2B80}"/>
              </a:ext>
            </a:extLst>
          </p:cNvPr>
          <p:cNvSpPr txBox="1"/>
          <p:nvPr/>
        </p:nvSpPr>
        <p:spPr>
          <a:xfrm>
            <a:off x="5821680" y="1733342"/>
            <a:ext cx="6120009" cy="9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Diversified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on-device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DNN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types,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parameters,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configurations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F89638-8BB3-8D3E-618D-1E9EE502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708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172B0-2645-552D-365D-1C7D6ED3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27CC-54BC-1649-A3E7-C5C7C5A1C788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A9E96-DBE1-C41D-03F3-E90B1D94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1E8C98-FF6C-5EDA-BE83-186D4D39E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longer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now!</a:t>
            </a:r>
            <a:endParaRPr lang="en-CN" dirty="0"/>
          </a:p>
        </p:txBody>
      </p:sp>
      <p:pic>
        <p:nvPicPr>
          <p:cNvPr id="1026" name="Picture 2" descr="Google AI Edge SDK, AICore, and Gemini Nano.">
            <a:extLst>
              <a:ext uri="{FF2B5EF4-FFF2-40B4-BE49-F238E27FC236}">
                <a16:creationId xmlns:a16="http://schemas.microsoft.com/office/drawing/2014/main" id="{7A45361D-8E9B-0F5E-6B8B-F53594D7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18" y="2339088"/>
            <a:ext cx="4923316" cy="307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33E74-EB35-2C62-BC84-B0B60F34835C}"/>
              </a:ext>
            </a:extLst>
          </p:cNvPr>
          <p:cNvSpPr txBox="1"/>
          <p:nvPr/>
        </p:nvSpPr>
        <p:spPr>
          <a:xfrm>
            <a:off x="626301" y="1540701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Google</a:t>
            </a:r>
            <a:r>
              <a:rPr lang="zh-CN" altLang="en-US" sz="2800" dirty="0"/>
              <a:t> </a:t>
            </a:r>
            <a:r>
              <a:rPr lang="en-US" altLang="zh-CN" sz="2800" dirty="0"/>
              <a:t>has</a:t>
            </a:r>
            <a:r>
              <a:rPr lang="zh-CN" altLang="en-US" sz="2800" dirty="0"/>
              <a:t> </a:t>
            </a:r>
            <a:r>
              <a:rPr lang="en-US" altLang="zh-CN" sz="2800" dirty="0"/>
              <a:t>turned</a:t>
            </a:r>
            <a:r>
              <a:rPr lang="zh-CN" altLang="en-US" sz="2800" dirty="0"/>
              <a:t> </a:t>
            </a:r>
            <a:r>
              <a:rPr lang="en-US" altLang="zh-CN" sz="2800" dirty="0"/>
              <a:t>our</a:t>
            </a:r>
            <a:r>
              <a:rPr lang="zh-CN" altLang="en-US" sz="2800" dirty="0"/>
              <a:t> </a:t>
            </a:r>
            <a:r>
              <a:rPr lang="en-US" altLang="zh-CN" sz="2800" dirty="0"/>
              <a:t>vision</a:t>
            </a:r>
            <a:r>
              <a:rPr lang="zh-CN" altLang="en-US" sz="2800" dirty="0"/>
              <a:t> </a:t>
            </a:r>
            <a:r>
              <a:rPr lang="en-US" altLang="zh-CN" sz="2800" dirty="0"/>
              <a:t>into</a:t>
            </a:r>
            <a:r>
              <a:rPr lang="zh-CN" altLang="en-US" sz="2800" dirty="0"/>
              <a:t> </a:t>
            </a:r>
            <a:r>
              <a:rPr lang="en-US" altLang="zh-CN" sz="2800" dirty="0"/>
              <a:t>reality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Android!</a:t>
            </a:r>
            <a:endParaRPr lang="en-C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96FF8-D341-C273-7C8F-434EF3FDED09}"/>
              </a:ext>
            </a:extLst>
          </p:cNvPr>
          <p:cNvSpPr txBox="1"/>
          <p:nvPr/>
        </p:nvSpPr>
        <p:spPr>
          <a:xfrm>
            <a:off x="528181" y="5688660"/>
            <a:ext cx="6486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[1]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CN" dirty="0">
                <a:solidFill>
                  <a:schemeClr val="bg2">
                    <a:lumMod val="75000"/>
                  </a:schemeClr>
                </a:solidFill>
              </a:rPr>
              <a:t>https://developer.android.com/ai/gemini-nano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45E61-3801-FE96-7EC0-39893397086A}"/>
              </a:ext>
            </a:extLst>
          </p:cNvPr>
          <p:cNvSpPr txBox="1"/>
          <p:nvPr/>
        </p:nvSpPr>
        <p:spPr>
          <a:xfrm>
            <a:off x="6103737" y="2575829"/>
            <a:ext cx="52500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</a:rPr>
              <a:t>Gemini Nano</a:t>
            </a:r>
            <a:r>
              <a:rPr lang="zh-CN" altLang="en-US" sz="20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000" b="1" i="0" dirty="0">
                <a:solidFill>
                  <a:srgbClr val="000000"/>
                </a:solidFill>
                <a:effectLst/>
              </a:rPr>
              <a:t>as</a:t>
            </a:r>
            <a:r>
              <a:rPr lang="zh-CN" altLang="en-US" sz="20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000" b="1" i="0" dirty="0">
                <a:solidFill>
                  <a:srgbClr val="000000"/>
                </a:solidFill>
                <a:effectLst/>
              </a:rPr>
              <a:t>a</a:t>
            </a:r>
            <a:r>
              <a:rPr lang="zh-CN" altLang="en-US" sz="20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000" b="1" i="0" dirty="0">
                <a:solidFill>
                  <a:srgbClr val="000000"/>
                </a:solidFill>
                <a:effectLst/>
              </a:rPr>
              <a:t>standalone</a:t>
            </a:r>
            <a:r>
              <a:rPr lang="zh-CN" altLang="en-US" sz="20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000" b="1" i="0" dirty="0">
                <a:solidFill>
                  <a:srgbClr val="000000"/>
                </a:solidFill>
                <a:effectLst/>
              </a:rPr>
              <a:t>system</a:t>
            </a:r>
            <a:r>
              <a:rPr lang="zh-CN" altLang="en-US" sz="20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000" b="1" i="0" dirty="0">
                <a:solidFill>
                  <a:srgbClr val="000000"/>
                </a:solidFill>
                <a:effectLst/>
              </a:rPr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b="1" i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</a:rPr>
              <a:t>Apps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access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the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LLM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through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prompts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or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LoRa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</a:rPr>
              <a:t>On-device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LLM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directly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accelerated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by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TPU/NPU</a:t>
            </a:r>
            <a:endParaRPr lang="en-CN" sz="20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E6430D-4654-EFC3-1542-7ACC8584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19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438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B30032-2ED8-0A40-C780-F4906861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30B2-A391-4D48-AE73-DDEBD1956A91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E0CA9E-AF57-5B8E-9CAD-A50DB5E7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37121DB9-6AA3-CDC5-0830-51678A0DA60B}"/>
              </a:ext>
            </a:extLst>
          </p:cNvPr>
          <p:cNvSpPr txBox="1">
            <a:spLocks/>
          </p:cNvSpPr>
          <p:nvPr/>
        </p:nvSpPr>
        <p:spPr>
          <a:xfrm>
            <a:off x="268200" y="-1900"/>
            <a:ext cx="8214586" cy="98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SimHei" panose="02010609060101010101" pitchFamily="49" charset="-122"/>
                <a:cs typeface="Arial Black" panose="020B0604020202020204" pitchFamily="34" charset="0"/>
              </a:defRPr>
            </a:lvl1pPr>
          </a:lstStyle>
          <a:p>
            <a:r>
              <a:rPr lang="en-US" altLang="zh-CN" sz="3200" dirty="0"/>
              <a:t>Mobile Foundation Model as Firmware</a:t>
            </a:r>
            <a:endParaRPr lang="zh-CN" altLang="en-US" sz="3200" dirty="0"/>
          </a:p>
        </p:txBody>
      </p:sp>
      <p:sp>
        <p:nvSpPr>
          <p:cNvPr id="7" name="副标题 7">
            <a:extLst>
              <a:ext uri="{FF2B5EF4-FFF2-40B4-BE49-F238E27FC236}">
                <a16:creationId xmlns:a16="http://schemas.microsoft.com/office/drawing/2014/main" id="{F373935D-3D48-5580-B9E3-590AD11B95E1}"/>
              </a:ext>
            </a:extLst>
          </p:cNvPr>
          <p:cNvSpPr txBox="1">
            <a:spLocks/>
          </p:cNvSpPr>
          <p:nvPr/>
        </p:nvSpPr>
        <p:spPr>
          <a:xfrm>
            <a:off x="305406" y="890316"/>
            <a:ext cx="8214586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1" dirty="0">
                <a:latin typeface="+mj-lt"/>
              </a:rPr>
              <a:t>Jinliang Yuan*, Chen Yang*, Dongqi Cai*,..., </a:t>
            </a:r>
            <a:r>
              <a:rPr lang="en-US" altLang="zh-CN" sz="1600" b="1" dirty="0" err="1">
                <a:latin typeface="+mj-lt"/>
              </a:rPr>
              <a:t>Shangguang</a:t>
            </a:r>
            <a:r>
              <a:rPr lang="en-US" altLang="zh-CN" sz="1600" b="1" dirty="0">
                <a:latin typeface="+mj-lt"/>
              </a:rPr>
              <a:t> Wang, </a:t>
            </a:r>
            <a:r>
              <a:rPr lang="en-US" altLang="zh-CN" sz="1600" b="1" dirty="0" err="1">
                <a:latin typeface="+mj-lt"/>
              </a:rPr>
              <a:t>Mengwei</a:t>
            </a:r>
            <a:r>
              <a:rPr lang="en-US" altLang="zh-CN" sz="1600" b="1" dirty="0">
                <a:latin typeface="+mj-lt"/>
              </a:rPr>
              <a:t> Xu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F6D8A9-29C8-0A71-5D07-A0E65F0860EC}"/>
              </a:ext>
            </a:extLst>
          </p:cNvPr>
          <p:cNvSpPr txBox="1"/>
          <p:nvPr/>
        </p:nvSpPr>
        <p:spPr>
          <a:xfrm>
            <a:off x="9136627" y="86701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Contact: </a:t>
            </a:r>
            <a:r>
              <a:rPr kumimoji="1"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mwx@bupt.edu.cn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6F2DBEE7-D5E7-956B-68A2-997FCF42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05" y="1412190"/>
            <a:ext cx="7306939" cy="644545"/>
          </a:xfrm>
        </p:spPr>
        <p:txBody>
          <a:bodyPr>
            <a:noAutofit/>
          </a:bodyPr>
          <a:lstStyle/>
          <a:p>
            <a:pPr algn="l"/>
            <a:r>
              <a:rPr lang="en-US" altLang="zh-CN" sz="3200" dirty="0">
                <a:latin typeface="+mj-lt"/>
              </a:rPr>
              <a:t>Summary</a:t>
            </a:r>
            <a:r>
              <a:rPr lang="zh-CN" altLang="en-US" sz="3200" dirty="0">
                <a:latin typeface="+mj-lt"/>
              </a:rPr>
              <a:t> </a:t>
            </a:r>
            <a:r>
              <a:rPr lang="en-US" altLang="zh-CN" sz="3200" dirty="0">
                <a:latin typeface="+mj-lt"/>
              </a:rPr>
              <a:t>of</a:t>
            </a:r>
            <a:r>
              <a:rPr lang="zh-CN" altLang="en-US" sz="3200" dirty="0">
                <a:latin typeface="+mj-lt"/>
              </a:rPr>
              <a:t> </a:t>
            </a:r>
            <a:r>
              <a:rPr lang="en-US" altLang="zh-CN" sz="3200" dirty="0">
                <a:latin typeface="+mj-lt"/>
              </a:rPr>
              <a:t>our</a:t>
            </a:r>
            <a:r>
              <a:rPr lang="zh-CN" altLang="en-US" sz="3200" dirty="0">
                <a:latin typeface="+mj-lt"/>
              </a:rPr>
              <a:t> </a:t>
            </a:r>
            <a:r>
              <a:rPr lang="en-US" altLang="zh-CN" sz="3200" dirty="0">
                <a:latin typeface="+mj-lt"/>
              </a:rPr>
              <a:t>contribution</a:t>
            </a:r>
            <a:endParaRPr lang="zh-CN" altLang="en-US" sz="3200" dirty="0">
              <a:latin typeface="+mj-lt"/>
            </a:endParaRPr>
          </a:p>
        </p:txBody>
      </p: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0D8A40B7-52E5-0E0B-2DC5-9D7049F6CAE0}"/>
              </a:ext>
            </a:extLst>
          </p:cNvPr>
          <p:cNvSpPr txBox="1">
            <a:spLocks/>
          </p:cNvSpPr>
          <p:nvPr/>
        </p:nvSpPr>
        <p:spPr>
          <a:xfrm>
            <a:off x="518475" y="2168488"/>
            <a:ext cx="11302737" cy="38114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vision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having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foundation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replace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fragmented</a:t>
            </a:r>
            <a:r>
              <a:rPr lang="zh-CN" altLang="en-US" sz="2400" dirty="0"/>
              <a:t> </a:t>
            </a:r>
            <a:r>
              <a:rPr lang="en-US" altLang="zh-CN" sz="2400" dirty="0"/>
              <a:t>DNNs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mobile</a:t>
            </a:r>
            <a:r>
              <a:rPr lang="zh-CN" altLang="en-US" sz="2400" dirty="0"/>
              <a:t> </a:t>
            </a:r>
            <a:r>
              <a:rPr lang="en-US" altLang="zh-CN" sz="2400" dirty="0"/>
              <a:t>devices.</a:t>
            </a:r>
            <a:endParaRPr lang="en-US" sz="2400" dirty="0"/>
          </a:p>
          <a:p>
            <a:pPr marL="285750" indent="-285750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design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prototype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foundation</a:t>
            </a:r>
            <a:r>
              <a:rPr lang="zh-CN" altLang="en-US" sz="2400" dirty="0"/>
              <a:t> </a:t>
            </a:r>
            <a:r>
              <a:rPr lang="en-US" altLang="zh-CN" sz="2400" dirty="0"/>
              <a:t>model.</a:t>
            </a:r>
            <a:endParaRPr lang="en-US" sz="2400" dirty="0"/>
          </a:p>
          <a:p>
            <a:pPr marL="285750" indent="-285750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comprehensive</a:t>
            </a:r>
            <a:r>
              <a:rPr lang="zh-CN" altLang="en-US" sz="2400" dirty="0"/>
              <a:t> </a:t>
            </a:r>
            <a:r>
              <a:rPr lang="en-US" altLang="zh-CN" sz="2400" dirty="0"/>
              <a:t>benchmark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demonstrates</a:t>
            </a:r>
            <a:r>
              <a:rPr lang="zh-CN" altLang="en-US" sz="2400" dirty="0"/>
              <a:t> </a:t>
            </a:r>
            <a:r>
              <a:rPr lang="en-US" altLang="zh-CN" sz="2400" dirty="0"/>
              <a:t>its</a:t>
            </a:r>
            <a:r>
              <a:rPr lang="zh-CN" altLang="en-US" sz="2400" dirty="0"/>
              <a:t> </a:t>
            </a:r>
            <a:r>
              <a:rPr lang="en-US" altLang="zh-CN" sz="2400" dirty="0"/>
              <a:t>feasibility.</a:t>
            </a:r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altLang="zh-CN" sz="2400" b="1" dirty="0">
                <a:solidFill>
                  <a:srgbClr val="FF0000"/>
                </a:solidFill>
              </a:rPr>
              <a:t>Takeaway: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time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to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revolutionize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mobile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AI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landscape!</a:t>
            </a:r>
            <a:endParaRPr lang="en-CN" sz="2400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B110E7-C31A-1965-D3E4-817277190ECF}"/>
              </a:ext>
            </a:extLst>
          </p:cNvPr>
          <p:cNvSpPr txBox="1"/>
          <p:nvPr/>
        </p:nvSpPr>
        <p:spPr>
          <a:xfrm>
            <a:off x="787400" y="5323358"/>
            <a:ext cx="990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Code: </a:t>
            </a:r>
            <a:r>
              <a:rPr lang="en-US" altLang="zh-CN" sz="2400" u="sng" dirty="0">
                <a:latin typeface="+mj-lt"/>
              </a:rPr>
              <a:t>https://github.com/UbiquitousLearning/MobileFM</a:t>
            </a:r>
            <a:endParaRPr lang="zh-CN" altLang="en-US" sz="2400" u="sng" dirty="0">
              <a:latin typeface="+mj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7E58BC2-47C0-1DE0-CEAD-DDFBFB75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412" y="159174"/>
            <a:ext cx="614470" cy="6110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2A6AAB2-65DB-904B-81D2-7408356E4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153" y="159174"/>
            <a:ext cx="614470" cy="611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5442F7-01D9-962A-74F9-C51332026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5671" y="159174"/>
            <a:ext cx="614470" cy="6110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00F4C1B-BA2A-DB70-40EC-74AC6E0D2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0930" y="159174"/>
            <a:ext cx="614470" cy="61107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06F1D8-9CD7-1B6F-937A-99FDCF89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20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412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BBF5-A345-257D-47B2-CF7B0F51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DACD97-A39F-6212-F5BC-8F5AD65E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F7C2E-275C-6C4E-B828-93159EBA914A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900CC-A901-1893-745C-64555C806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19AFBF-99BE-4D1C-4D89-11C581DF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/>
          <a:lstStyle/>
          <a:p>
            <a:r>
              <a:rPr lang="en-US" altLang="zh-CN" dirty="0"/>
              <a:t>Motivation: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  <a:endParaRPr lang="en-CN" dirty="0"/>
          </a:p>
        </p:txBody>
      </p:sp>
      <p:sp>
        <p:nvSpPr>
          <p:cNvPr id="64" name="矩形 43">
            <a:extLst>
              <a:ext uri="{FF2B5EF4-FFF2-40B4-BE49-F238E27FC236}">
                <a16:creationId xmlns:a16="http://schemas.microsoft.com/office/drawing/2014/main" id="{3D86D634-C655-0284-3302-0FBB794CEB05}"/>
              </a:ext>
            </a:extLst>
          </p:cNvPr>
          <p:cNvSpPr/>
          <p:nvPr/>
        </p:nvSpPr>
        <p:spPr>
          <a:xfrm>
            <a:off x="460746" y="1733342"/>
            <a:ext cx="4462221" cy="22323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矩形 42">
            <a:extLst>
              <a:ext uri="{FF2B5EF4-FFF2-40B4-BE49-F238E27FC236}">
                <a16:creationId xmlns:a16="http://schemas.microsoft.com/office/drawing/2014/main" id="{8EB52FFA-8CB7-61F8-7C1E-62B1DB51E142}"/>
              </a:ext>
            </a:extLst>
          </p:cNvPr>
          <p:cNvSpPr/>
          <p:nvPr/>
        </p:nvSpPr>
        <p:spPr>
          <a:xfrm>
            <a:off x="460746" y="4055192"/>
            <a:ext cx="4462221" cy="58663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Operating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System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矩形 158">
            <a:extLst>
              <a:ext uri="{FF2B5EF4-FFF2-40B4-BE49-F238E27FC236}">
                <a16:creationId xmlns:a16="http://schemas.microsoft.com/office/drawing/2014/main" id="{E101DE70-95AB-72E9-0CA6-A0FCE7EFBF17}"/>
              </a:ext>
            </a:extLst>
          </p:cNvPr>
          <p:cNvSpPr/>
          <p:nvPr/>
        </p:nvSpPr>
        <p:spPr>
          <a:xfrm>
            <a:off x="460746" y="4730322"/>
            <a:ext cx="4462221" cy="5866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Hardware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4">
            <a:extLst>
              <a:ext uri="{FF2B5EF4-FFF2-40B4-BE49-F238E27FC236}">
                <a16:creationId xmlns:a16="http://schemas.microsoft.com/office/drawing/2014/main" id="{28373C27-DB8E-3892-F545-CBA210A2B87C}"/>
              </a:ext>
            </a:extLst>
          </p:cNvPr>
          <p:cNvSpPr/>
          <p:nvPr/>
        </p:nvSpPr>
        <p:spPr>
          <a:xfrm>
            <a:off x="460747" y="2559043"/>
            <a:ext cx="4462220" cy="76433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Input word prediction; QA; ASR; SLU; Image classification;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Machine translation; Object detection; Style transfer; TTS; Audio captioning; Image captioning; Visual QA; ……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70" name="组合 5">
            <a:extLst>
              <a:ext uri="{FF2B5EF4-FFF2-40B4-BE49-F238E27FC236}">
                <a16:creationId xmlns:a16="http://schemas.microsoft.com/office/drawing/2014/main" id="{3A573A75-61AE-423F-90E4-830570342139}"/>
              </a:ext>
            </a:extLst>
          </p:cNvPr>
          <p:cNvGrpSpPr/>
          <p:nvPr/>
        </p:nvGrpSpPr>
        <p:grpSpPr>
          <a:xfrm>
            <a:off x="460747" y="1854431"/>
            <a:ext cx="4557374" cy="609524"/>
            <a:chOff x="3864890" y="2379167"/>
            <a:chExt cx="4557374" cy="609524"/>
          </a:xfrm>
        </p:grpSpPr>
        <p:sp>
          <p:nvSpPr>
            <p:cNvPr id="73" name="文本框 150">
              <a:extLst>
                <a:ext uri="{FF2B5EF4-FFF2-40B4-BE49-F238E27FC236}">
                  <a16:creationId xmlns:a16="http://schemas.microsoft.com/office/drawing/2014/main" id="{C440EC63-C230-8AEC-4370-BBB85536BBD5}"/>
                </a:ext>
              </a:extLst>
            </p:cNvPr>
            <p:cNvSpPr txBox="1"/>
            <p:nvPr/>
          </p:nvSpPr>
          <p:spPr>
            <a:xfrm>
              <a:off x="7210239" y="2389478"/>
              <a:ext cx="1212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APPs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74" name="组合 37">
              <a:extLst>
                <a:ext uri="{FF2B5EF4-FFF2-40B4-BE49-F238E27FC236}">
                  <a16:creationId xmlns:a16="http://schemas.microsoft.com/office/drawing/2014/main" id="{E614D3CD-A615-430D-91D3-D1E09CEA036A}"/>
                </a:ext>
              </a:extLst>
            </p:cNvPr>
            <p:cNvGrpSpPr/>
            <p:nvPr/>
          </p:nvGrpSpPr>
          <p:grpSpPr>
            <a:xfrm>
              <a:off x="3864890" y="2379167"/>
              <a:ext cx="2661127" cy="609524"/>
              <a:chOff x="1992201" y="2104397"/>
              <a:chExt cx="2661127" cy="609524"/>
            </a:xfrm>
          </p:grpSpPr>
          <p:pic>
            <p:nvPicPr>
              <p:cNvPr id="76" name="图片 24">
                <a:extLst>
                  <a:ext uri="{FF2B5EF4-FFF2-40B4-BE49-F238E27FC236}">
                    <a16:creationId xmlns:a16="http://schemas.microsoft.com/office/drawing/2014/main" id="{C25DC51C-8CAD-B2FE-483C-61415417D918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201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7" name="图片 30">
                <a:extLst>
                  <a:ext uri="{FF2B5EF4-FFF2-40B4-BE49-F238E27FC236}">
                    <a16:creationId xmlns:a16="http://schemas.microsoft.com/office/drawing/2014/main" id="{65AC3BB9-9804-8178-36B0-6D143E6CA188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2497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8" name="图片 34">
                <a:extLst>
                  <a:ext uri="{FF2B5EF4-FFF2-40B4-BE49-F238E27FC236}">
                    <a16:creationId xmlns:a16="http://schemas.microsoft.com/office/drawing/2014/main" id="{1C46DF54-5316-6C48-9846-AA71DEC9BC8E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3804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9" name="图片 36">
                <a:extLst>
                  <a:ext uri="{FF2B5EF4-FFF2-40B4-BE49-F238E27FC236}">
                    <a16:creationId xmlns:a16="http://schemas.microsoft.com/office/drawing/2014/main" id="{744AD0AB-4385-F583-CA6B-CE728F5C8EE6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1190" y="2104397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75" name="图片 6">
              <a:extLst>
                <a:ext uri="{FF2B5EF4-FFF2-40B4-BE49-F238E27FC236}">
                  <a16:creationId xmlns:a16="http://schemas.microsoft.com/office/drawing/2014/main" id="{C7F58740-562E-3EF1-8FEE-09B2CE8F2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3291" y="2379167"/>
              <a:ext cx="663354" cy="579349"/>
            </a:xfrm>
            <a:prstGeom prst="rect">
              <a:avLst/>
            </a:prstGeom>
          </p:spPr>
        </p:pic>
      </p:grpSp>
      <p:sp>
        <p:nvSpPr>
          <p:cNvPr id="71" name="矩形 45">
            <a:extLst>
              <a:ext uri="{FF2B5EF4-FFF2-40B4-BE49-F238E27FC236}">
                <a16:creationId xmlns:a16="http://schemas.microsoft.com/office/drawing/2014/main" id="{ADFEF678-EF5D-16B0-5E5C-A4158D432A47}"/>
              </a:ext>
            </a:extLst>
          </p:cNvPr>
          <p:cNvSpPr/>
          <p:nvPr/>
        </p:nvSpPr>
        <p:spPr>
          <a:xfrm>
            <a:off x="460746" y="3391860"/>
            <a:ext cx="4469745" cy="480408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MobileNet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ResNet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Bert;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StyleFlow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RoBERTa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DistilBERT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Deeplabv3plus;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GFNet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MSINet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LIMU-BERT; YOLO;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……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</a:p>
        </p:txBody>
      </p:sp>
      <p:pic>
        <p:nvPicPr>
          <p:cNvPr id="87" name="Graphic 86" descr="Car with solid fill">
            <a:extLst>
              <a:ext uri="{FF2B5EF4-FFF2-40B4-BE49-F238E27FC236}">
                <a16:creationId xmlns:a16="http://schemas.microsoft.com/office/drawing/2014/main" id="{E97069E5-B032-C270-D6F1-4A707EAB4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0323" y="5302364"/>
            <a:ext cx="897105" cy="897105"/>
          </a:xfrm>
          <a:prstGeom prst="rect">
            <a:avLst/>
          </a:prstGeom>
        </p:spPr>
      </p:pic>
      <p:pic>
        <p:nvPicPr>
          <p:cNvPr id="89" name="Graphic 88" descr="Laptop with solid fill">
            <a:extLst>
              <a:ext uri="{FF2B5EF4-FFF2-40B4-BE49-F238E27FC236}">
                <a16:creationId xmlns:a16="http://schemas.microsoft.com/office/drawing/2014/main" id="{3FCF88B2-F798-219E-E97C-BBF3DF0132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69197" y="5434439"/>
            <a:ext cx="655320" cy="655320"/>
          </a:xfrm>
          <a:prstGeom prst="rect">
            <a:avLst/>
          </a:prstGeom>
        </p:spPr>
      </p:pic>
      <p:pic>
        <p:nvPicPr>
          <p:cNvPr id="93" name="Graphic 92" descr="Smart Phone with solid fill">
            <a:extLst>
              <a:ext uri="{FF2B5EF4-FFF2-40B4-BE49-F238E27FC236}">
                <a16:creationId xmlns:a16="http://schemas.microsoft.com/office/drawing/2014/main" id="{9ECEE43D-029F-6FD8-C726-CB3C132A1D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6942" y="5454899"/>
            <a:ext cx="614400" cy="614400"/>
          </a:xfrm>
          <a:prstGeom prst="rect">
            <a:avLst/>
          </a:prstGeom>
        </p:spPr>
      </p:pic>
      <p:pic>
        <p:nvPicPr>
          <p:cNvPr id="95" name="Graphic 94" descr="Computer with solid fill">
            <a:extLst>
              <a:ext uri="{FF2B5EF4-FFF2-40B4-BE49-F238E27FC236}">
                <a16:creationId xmlns:a16="http://schemas.microsoft.com/office/drawing/2014/main" id="{865FD008-C8ED-0477-F04B-ABF0A10B78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7567" y="5396339"/>
            <a:ext cx="731520" cy="73152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B8B1C4D-FCFA-245A-C641-A35650A1450E}"/>
              </a:ext>
            </a:extLst>
          </p:cNvPr>
          <p:cNvCxnSpPr>
            <a:stCxn id="71" idx="3"/>
          </p:cNvCxnSpPr>
          <p:nvPr/>
        </p:nvCxnSpPr>
        <p:spPr>
          <a:xfrm flipV="1">
            <a:off x="4930491" y="2559043"/>
            <a:ext cx="891189" cy="10730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C9BC01F-D240-B7BA-2E7A-9B7D3A2D9D30}"/>
              </a:ext>
            </a:extLst>
          </p:cNvPr>
          <p:cNvSpPr txBox="1"/>
          <p:nvPr/>
        </p:nvSpPr>
        <p:spPr>
          <a:xfrm>
            <a:off x="5821680" y="1733342"/>
            <a:ext cx="6120009" cy="195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Diversified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on-device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DNN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types,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parameters,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configurations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zh-CN" sz="2400" dirty="0"/>
              <a:t>H/W</a:t>
            </a:r>
            <a:r>
              <a:rPr lang="zh-CN" altLang="en-US" sz="2400" dirty="0"/>
              <a:t> </a:t>
            </a:r>
            <a:r>
              <a:rPr lang="en-US" altLang="zh-CN" sz="2400" dirty="0"/>
              <a:t>accelerator</a:t>
            </a:r>
            <a:r>
              <a:rPr lang="zh-CN" altLang="en-US" sz="2400" dirty="0"/>
              <a:t> </a:t>
            </a:r>
            <a:r>
              <a:rPr lang="en-US" altLang="zh-CN" sz="2400" dirty="0"/>
              <a:t>design</a:t>
            </a:r>
            <a:r>
              <a:rPr lang="zh-CN" altLang="en-US" sz="2400" dirty="0"/>
              <a:t> </a:t>
            </a:r>
            <a:r>
              <a:rPr lang="en-US" altLang="zh-CN" sz="2400" dirty="0"/>
              <a:t>trades</a:t>
            </a:r>
            <a:r>
              <a:rPr lang="zh-CN" altLang="en-US" sz="2400" dirty="0"/>
              <a:t> </a:t>
            </a:r>
            <a:r>
              <a:rPr lang="en-US" altLang="zh-CN" sz="2400" dirty="0"/>
              <a:t>off</a:t>
            </a:r>
            <a:r>
              <a:rPr lang="zh-CN" altLang="en-US" sz="2400" dirty="0"/>
              <a:t> </a:t>
            </a:r>
            <a:r>
              <a:rPr lang="en-US" altLang="zh-CN" sz="2400" dirty="0"/>
              <a:t>efficiency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generality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A79184-86A1-B83F-FDCE-9D27F966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2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83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E6CD-9ACE-7C57-0CE1-0A957651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06C84-E219-8470-495F-8272B3E6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326A-5813-2742-8A73-30386CD55F02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285CD-ADFB-AE05-DA6A-48C92808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B1548C-2A22-3947-BBCC-322C9119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/>
          <a:lstStyle/>
          <a:p>
            <a:r>
              <a:rPr lang="en-US" altLang="zh-CN" dirty="0"/>
              <a:t>Motivation: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  <a:endParaRPr lang="en-CN" dirty="0"/>
          </a:p>
        </p:txBody>
      </p:sp>
      <p:sp>
        <p:nvSpPr>
          <p:cNvPr id="64" name="矩形 43">
            <a:extLst>
              <a:ext uri="{FF2B5EF4-FFF2-40B4-BE49-F238E27FC236}">
                <a16:creationId xmlns:a16="http://schemas.microsoft.com/office/drawing/2014/main" id="{2155DC50-8C33-7138-0665-7A46B280472A}"/>
              </a:ext>
            </a:extLst>
          </p:cNvPr>
          <p:cNvSpPr/>
          <p:nvPr/>
        </p:nvSpPr>
        <p:spPr>
          <a:xfrm>
            <a:off x="460746" y="1733342"/>
            <a:ext cx="4462221" cy="22323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矩形 42">
            <a:extLst>
              <a:ext uri="{FF2B5EF4-FFF2-40B4-BE49-F238E27FC236}">
                <a16:creationId xmlns:a16="http://schemas.microsoft.com/office/drawing/2014/main" id="{9A7340DA-C955-22D1-4C79-E597288B23AB}"/>
              </a:ext>
            </a:extLst>
          </p:cNvPr>
          <p:cNvSpPr/>
          <p:nvPr/>
        </p:nvSpPr>
        <p:spPr>
          <a:xfrm>
            <a:off x="460746" y="4055192"/>
            <a:ext cx="4462221" cy="58663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Operating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System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矩形 158">
            <a:extLst>
              <a:ext uri="{FF2B5EF4-FFF2-40B4-BE49-F238E27FC236}">
                <a16:creationId xmlns:a16="http://schemas.microsoft.com/office/drawing/2014/main" id="{27FF362D-A9C2-21EE-8A35-6737A3C8279C}"/>
              </a:ext>
            </a:extLst>
          </p:cNvPr>
          <p:cNvSpPr/>
          <p:nvPr/>
        </p:nvSpPr>
        <p:spPr>
          <a:xfrm>
            <a:off x="460746" y="4730322"/>
            <a:ext cx="4462221" cy="5866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Hardware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4">
            <a:extLst>
              <a:ext uri="{FF2B5EF4-FFF2-40B4-BE49-F238E27FC236}">
                <a16:creationId xmlns:a16="http://schemas.microsoft.com/office/drawing/2014/main" id="{A7ACC3CE-BC43-9BF5-E9A0-9F5499EC4415}"/>
              </a:ext>
            </a:extLst>
          </p:cNvPr>
          <p:cNvSpPr/>
          <p:nvPr/>
        </p:nvSpPr>
        <p:spPr>
          <a:xfrm>
            <a:off x="460747" y="2559043"/>
            <a:ext cx="4462220" cy="76433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Input word prediction; QA; ASR; SLU; Image classification;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Machine translation; Object detection; Style transfer; TTS; Audio captioning; Image captioning; Visual QA; ……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70" name="组合 5">
            <a:extLst>
              <a:ext uri="{FF2B5EF4-FFF2-40B4-BE49-F238E27FC236}">
                <a16:creationId xmlns:a16="http://schemas.microsoft.com/office/drawing/2014/main" id="{0788918C-C620-4483-5075-FF3BEBA09133}"/>
              </a:ext>
            </a:extLst>
          </p:cNvPr>
          <p:cNvGrpSpPr/>
          <p:nvPr/>
        </p:nvGrpSpPr>
        <p:grpSpPr>
          <a:xfrm>
            <a:off x="460747" y="1854431"/>
            <a:ext cx="4557374" cy="609524"/>
            <a:chOff x="3864890" y="2379167"/>
            <a:chExt cx="4557374" cy="609524"/>
          </a:xfrm>
        </p:grpSpPr>
        <p:sp>
          <p:nvSpPr>
            <p:cNvPr id="73" name="文本框 150">
              <a:extLst>
                <a:ext uri="{FF2B5EF4-FFF2-40B4-BE49-F238E27FC236}">
                  <a16:creationId xmlns:a16="http://schemas.microsoft.com/office/drawing/2014/main" id="{D3276CF3-A2E4-E719-6ADE-97C3401F5E26}"/>
                </a:ext>
              </a:extLst>
            </p:cNvPr>
            <p:cNvSpPr txBox="1"/>
            <p:nvPr/>
          </p:nvSpPr>
          <p:spPr>
            <a:xfrm>
              <a:off x="7210239" y="2389478"/>
              <a:ext cx="1212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APPs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74" name="组合 37">
              <a:extLst>
                <a:ext uri="{FF2B5EF4-FFF2-40B4-BE49-F238E27FC236}">
                  <a16:creationId xmlns:a16="http://schemas.microsoft.com/office/drawing/2014/main" id="{E707662C-ABA1-8A14-63AE-85912D2DBBB6}"/>
                </a:ext>
              </a:extLst>
            </p:cNvPr>
            <p:cNvGrpSpPr/>
            <p:nvPr/>
          </p:nvGrpSpPr>
          <p:grpSpPr>
            <a:xfrm>
              <a:off x="3864890" y="2379167"/>
              <a:ext cx="2661127" cy="609524"/>
              <a:chOff x="1992201" y="2104397"/>
              <a:chExt cx="2661127" cy="609524"/>
            </a:xfrm>
          </p:grpSpPr>
          <p:pic>
            <p:nvPicPr>
              <p:cNvPr id="76" name="图片 24">
                <a:extLst>
                  <a:ext uri="{FF2B5EF4-FFF2-40B4-BE49-F238E27FC236}">
                    <a16:creationId xmlns:a16="http://schemas.microsoft.com/office/drawing/2014/main" id="{CD1A159A-2B49-3535-E83D-708AB00508E3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201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7" name="图片 30">
                <a:extLst>
                  <a:ext uri="{FF2B5EF4-FFF2-40B4-BE49-F238E27FC236}">
                    <a16:creationId xmlns:a16="http://schemas.microsoft.com/office/drawing/2014/main" id="{FBE7F083-C0E3-1D61-660F-9372DEEAE6E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2497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8" name="图片 34">
                <a:extLst>
                  <a:ext uri="{FF2B5EF4-FFF2-40B4-BE49-F238E27FC236}">
                    <a16:creationId xmlns:a16="http://schemas.microsoft.com/office/drawing/2014/main" id="{A2BA2170-BB45-4A7D-97BF-ADA3F63993E1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3804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9" name="图片 36">
                <a:extLst>
                  <a:ext uri="{FF2B5EF4-FFF2-40B4-BE49-F238E27FC236}">
                    <a16:creationId xmlns:a16="http://schemas.microsoft.com/office/drawing/2014/main" id="{6BE3ED6F-CAE4-3C36-CC8A-ACF7459853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1190" y="2104397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75" name="图片 6">
              <a:extLst>
                <a:ext uri="{FF2B5EF4-FFF2-40B4-BE49-F238E27FC236}">
                  <a16:creationId xmlns:a16="http://schemas.microsoft.com/office/drawing/2014/main" id="{E32F226F-663D-993D-E66B-A7721705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3291" y="2379167"/>
              <a:ext cx="663354" cy="579349"/>
            </a:xfrm>
            <a:prstGeom prst="rect">
              <a:avLst/>
            </a:prstGeom>
          </p:spPr>
        </p:pic>
      </p:grpSp>
      <p:sp>
        <p:nvSpPr>
          <p:cNvPr id="71" name="矩形 45">
            <a:extLst>
              <a:ext uri="{FF2B5EF4-FFF2-40B4-BE49-F238E27FC236}">
                <a16:creationId xmlns:a16="http://schemas.microsoft.com/office/drawing/2014/main" id="{EE6736DF-9C5F-C387-4B6A-528988478335}"/>
              </a:ext>
            </a:extLst>
          </p:cNvPr>
          <p:cNvSpPr/>
          <p:nvPr/>
        </p:nvSpPr>
        <p:spPr>
          <a:xfrm>
            <a:off x="460746" y="3391860"/>
            <a:ext cx="4469745" cy="480408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MobileNet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ResNet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Bert;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StyleFlow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RoBERTa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DistilBERT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Deeplabv3plus;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GFNet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MSINet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LIMU-BERT; YOLO;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……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</a:p>
        </p:txBody>
      </p:sp>
      <p:pic>
        <p:nvPicPr>
          <p:cNvPr id="87" name="Graphic 86" descr="Car with solid fill">
            <a:extLst>
              <a:ext uri="{FF2B5EF4-FFF2-40B4-BE49-F238E27FC236}">
                <a16:creationId xmlns:a16="http://schemas.microsoft.com/office/drawing/2014/main" id="{0502A186-F8C9-5FDF-58C7-376B944F8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0323" y="5302364"/>
            <a:ext cx="897105" cy="897105"/>
          </a:xfrm>
          <a:prstGeom prst="rect">
            <a:avLst/>
          </a:prstGeom>
        </p:spPr>
      </p:pic>
      <p:pic>
        <p:nvPicPr>
          <p:cNvPr id="89" name="Graphic 88" descr="Laptop with solid fill">
            <a:extLst>
              <a:ext uri="{FF2B5EF4-FFF2-40B4-BE49-F238E27FC236}">
                <a16:creationId xmlns:a16="http://schemas.microsoft.com/office/drawing/2014/main" id="{B448DC89-608E-17C3-F43A-2CCFB749AE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69197" y="5434439"/>
            <a:ext cx="655320" cy="655320"/>
          </a:xfrm>
          <a:prstGeom prst="rect">
            <a:avLst/>
          </a:prstGeom>
        </p:spPr>
      </p:pic>
      <p:pic>
        <p:nvPicPr>
          <p:cNvPr id="93" name="Graphic 92" descr="Smart Phone with solid fill">
            <a:extLst>
              <a:ext uri="{FF2B5EF4-FFF2-40B4-BE49-F238E27FC236}">
                <a16:creationId xmlns:a16="http://schemas.microsoft.com/office/drawing/2014/main" id="{CDD6A81E-87AE-680D-9276-E8498A7C08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6942" y="5454899"/>
            <a:ext cx="614400" cy="614400"/>
          </a:xfrm>
          <a:prstGeom prst="rect">
            <a:avLst/>
          </a:prstGeom>
        </p:spPr>
      </p:pic>
      <p:pic>
        <p:nvPicPr>
          <p:cNvPr id="95" name="Graphic 94" descr="Computer with solid fill">
            <a:extLst>
              <a:ext uri="{FF2B5EF4-FFF2-40B4-BE49-F238E27FC236}">
                <a16:creationId xmlns:a16="http://schemas.microsoft.com/office/drawing/2014/main" id="{9061564F-8C81-EBE8-F0F3-9C569E160A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7567" y="5396339"/>
            <a:ext cx="731520" cy="73152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B4704E6-C9B3-25ED-7D14-5AFE09D5B823}"/>
              </a:ext>
            </a:extLst>
          </p:cNvPr>
          <p:cNvCxnSpPr>
            <a:stCxn id="71" idx="3"/>
          </p:cNvCxnSpPr>
          <p:nvPr/>
        </p:nvCxnSpPr>
        <p:spPr>
          <a:xfrm flipV="1">
            <a:off x="4930491" y="2559043"/>
            <a:ext cx="891189" cy="10730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94F85AB-F92A-1F4C-FD34-E45AA6CC886F}"/>
              </a:ext>
            </a:extLst>
          </p:cNvPr>
          <p:cNvSpPr txBox="1"/>
          <p:nvPr/>
        </p:nvSpPr>
        <p:spPr>
          <a:xfrm>
            <a:off x="5821680" y="1733342"/>
            <a:ext cx="6120009" cy="243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Diversified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on-device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DNN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types,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parameters,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configurations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zh-CN" sz="2400" dirty="0"/>
              <a:t>H/W</a:t>
            </a:r>
            <a:r>
              <a:rPr lang="zh-CN" altLang="en-US" sz="2400" dirty="0"/>
              <a:t> </a:t>
            </a:r>
            <a:r>
              <a:rPr lang="en-US" altLang="zh-CN" sz="2400" dirty="0"/>
              <a:t>accelerator</a:t>
            </a:r>
            <a:r>
              <a:rPr lang="zh-CN" altLang="en-US" sz="2400" dirty="0"/>
              <a:t> </a:t>
            </a:r>
            <a:r>
              <a:rPr lang="en-US" altLang="zh-CN" sz="2400" dirty="0"/>
              <a:t>design</a:t>
            </a:r>
            <a:r>
              <a:rPr lang="zh-CN" altLang="en-US" sz="2400" dirty="0"/>
              <a:t> </a:t>
            </a:r>
            <a:r>
              <a:rPr lang="en-US" altLang="zh-CN" sz="2400" dirty="0"/>
              <a:t>trades</a:t>
            </a:r>
            <a:r>
              <a:rPr lang="zh-CN" altLang="en-US" sz="2400" dirty="0"/>
              <a:t> </a:t>
            </a:r>
            <a:r>
              <a:rPr lang="en-US" altLang="zh-CN" sz="2400" dirty="0"/>
              <a:t>off</a:t>
            </a:r>
            <a:r>
              <a:rPr lang="zh-CN" altLang="en-US" sz="2400" dirty="0"/>
              <a:t> </a:t>
            </a:r>
            <a:r>
              <a:rPr lang="en-US" altLang="zh-CN" sz="2400" dirty="0"/>
              <a:t>efficiency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generality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zh-CN" sz="2400" dirty="0"/>
              <a:t>S/W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optimizations</a:t>
            </a:r>
            <a:r>
              <a:rPr lang="zh-CN" altLang="en-US" sz="2400" dirty="0"/>
              <a:t> </a:t>
            </a:r>
            <a:r>
              <a:rPr lang="en-US" altLang="zh-CN" sz="2400" dirty="0"/>
              <a:t>becomes</a:t>
            </a:r>
            <a:r>
              <a:rPr lang="zh-CN" altLang="en-US" sz="2400" dirty="0"/>
              <a:t> </a:t>
            </a:r>
            <a:r>
              <a:rPr lang="en-US" altLang="zh-CN" sz="2400" dirty="0"/>
              <a:t>ad-hoc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80315-91AC-3322-7897-0044CAF0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3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105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2D1AB-12EB-6E97-4376-1753D7EEC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4D0AF-5D2F-2A25-0B6D-546EF0FA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3077-6AD7-5F40-B4F8-3DF3C7EA3653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678BB-5FE4-6A29-7CE3-2EEE38DD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024A7D-659D-39D5-D7C2-1CDEF357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/>
          <a:lstStyle/>
          <a:p>
            <a:r>
              <a:rPr lang="en-US" altLang="zh-CN" dirty="0"/>
              <a:t>Motivation: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  <a:endParaRPr lang="en-CN" dirty="0"/>
          </a:p>
        </p:txBody>
      </p:sp>
      <p:sp>
        <p:nvSpPr>
          <p:cNvPr id="64" name="矩形 43">
            <a:extLst>
              <a:ext uri="{FF2B5EF4-FFF2-40B4-BE49-F238E27FC236}">
                <a16:creationId xmlns:a16="http://schemas.microsoft.com/office/drawing/2014/main" id="{99603C95-B847-7D76-E692-6509178F9B0A}"/>
              </a:ext>
            </a:extLst>
          </p:cNvPr>
          <p:cNvSpPr/>
          <p:nvPr/>
        </p:nvSpPr>
        <p:spPr>
          <a:xfrm>
            <a:off x="460746" y="1733342"/>
            <a:ext cx="4462221" cy="22323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矩形 42">
            <a:extLst>
              <a:ext uri="{FF2B5EF4-FFF2-40B4-BE49-F238E27FC236}">
                <a16:creationId xmlns:a16="http://schemas.microsoft.com/office/drawing/2014/main" id="{BA17ED98-7E59-12AC-CD78-57FA5A40F2E4}"/>
              </a:ext>
            </a:extLst>
          </p:cNvPr>
          <p:cNvSpPr/>
          <p:nvPr/>
        </p:nvSpPr>
        <p:spPr>
          <a:xfrm>
            <a:off x="460746" y="4055192"/>
            <a:ext cx="4462221" cy="58663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Operating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System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矩形 158">
            <a:extLst>
              <a:ext uri="{FF2B5EF4-FFF2-40B4-BE49-F238E27FC236}">
                <a16:creationId xmlns:a16="http://schemas.microsoft.com/office/drawing/2014/main" id="{5F1C9A44-A1B2-172F-D798-DFF685082220}"/>
              </a:ext>
            </a:extLst>
          </p:cNvPr>
          <p:cNvSpPr/>
          <p:nvPr/>
        </p:nvSpPr>
        <p:spPr>
          <a:xfrm>
            <a:off x="460746" y="4730322"/>
            <a:ext cx="4462221" cy="5866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Hardware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4">
            <a:extLst>
              <a:ext uri="{FF2B5EF4-FFF2-40B4-BE49-F238E27FC236}">
                <a16:creationId xmlns:a16="http://schemas.microsoft.com/office/drawing/2014/main" id="{4E19D310-E01E-B892-86A0-1B94AC42B41A}"/>
              </a:ext>
            </a:extLst>
          </p:cNvPr>
          <p:cNvSpPr/>
          <p:nvPr/>
        </p:nvSpPr>
        <p:spPr>
          <a:xfrm>
            <a:off x="460747" y="2559043"/>
            <a:ext cx="4462220" cy="76433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Input word prediction; QA; ASR; SLU; Image classification;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Machine translation; Object detection; Style transfer; TTS; Audio captioning; Image captioning; Visual QA; ……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70" name="组合 5">
            <a:extLst>
              <a:ext uri="{FF2B5EF4-FFF2-40B4-BE49-F238E27FC236}">
                <a16:creationId xmlns:a16="http://schemas.microsoft.com/office/drawing/2014/main" id="{7AB6B9E5-9112-5B48-C4D3-C47CE866A6D1}"/>
              </a:ext>
            </a:extLst>
          </p:cNvPr>
          <p:cNvGrpSpPr/>
          <p:nvPr/>
        </p:nvGrpSpPr>
        <p:grpSpPr>
          <a:xfrm>
            <a:off x="460747" y="1854431"/>
            <a:ext cx="4557374" cy="609524"/>
            <a:chOff x="3864890" y="2379167"/>
            <a:chExt cx="4557374" cy="609524"/>
          </a:xfrm>
        </p:grpSpPr>
        <p:sp>
          <p:nvSpPr>
            <p:cNvPr id="73" name="文本框 150">
              <a:extLst>
                <a:ext uri="{FF2B5EF4-FFF2-40B4-BE49-F238E27FC236}">
                  <a16:creationId xmlns:a16="http://schemas.microsoft.com/office/drawing/2014/main" id="{2A9F7A20-C16A-56C0-20D2-DDBA0F6F15D5}"/>
                </a:ext>
              </a:extLst>
            </p:cNvPr>
            <p:cNvSpPr txBox="1"/>
            <p:nvPr/>
          </p:nvSpPr>
          <p:spPr>
            <a:xfrm>
              <a:off x="7210239" y="2389478"/>
              <a:ext cx="1212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APPs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74" name="组合 37">
              <a:extLst>
                <a:ext uri="{FF2B5EF4-FFF2-40B4-BE49-F238E27FC236}">
                  <a16:creationId xmlns:a16="http://schemas.microsoft.com/office/drawing/2014/main" id="{14747B35-1A1B-99D7-F626-F61F972615A8}"/>
                </a:ext>
              </a:extLst>
            </p:cNvPr>
            <p:cNvGrpSpPr/>
            <p:nvPr/>
          </p:nvGrpSpPr>
          <p:grpSpPr>
            <a:xfrm>
              <a:off x="3864890" y="2379167"/>
              <a:ext cx="2661127" cy="609524"/>
              <a:chOff x="1992201" y="2104397"/>
              <a:chExt cx="2661127" cy="609524"/>
            </a:xfrm>
          </p:grpSpPr>
          <p:pic>
            <p:nvPicPr>
              <p:cNvPr id="76" name="图片 24">
                <a:extLst>
                  <a:ext uri="{FF2B5EF4-FFF2-40B4-BE49-F238E27FC236}">
                    <a16:creationId xmlns:a16="http://schemas.microsoft.com/office/drawing/2014/main" id="{9463F359-CFFD-33F4-FF8A-AE1051F4183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201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7" name="图片 30">
                <a:extLst>
                  <a:ext uri="{FF2B5EF4-FFF2-40B4-BE49-F238E27FC236}">
                    <a16:creationId xmlns:a16="http://schemas.microsoft.com/office/drawing/2014/main" id="{933DF5B4-32B6-74E6-5EC1-10DB2055E10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2497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8" name="图片 34">
                <a:extLst>
                  <a:ext uri="{FF2B5EF4-FFF2-40B4-BE49-F238E27FC236}">
                    <a16:creationId xmlns:a16="http://schemas.microsoft.com/office/drawing/2014/main" id="{37D0FAE5-C996-348B-92CA-6F97B6F05676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3804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9" name="图片 36">
                <a:extLst>
                  <a:ext uri="{FF2B5EF4-FFF2-40B4-BE49-F238E27FC236}">
                    <a16:creationId xmlns:a16="http://schemas.microsoft.com/office/drawing/2014/main" id="{742FFA73-C86B-8F6A-5FFB-3C4E74D94E3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1190" y="2104397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75" name="图片 6">
              <a:extLst>
                <a:ext uri="{FF2B5EF4-FFF2-40B4-BE49-F238E27FC236}">
                  <a16:creationId xmlns:a16="http://schemas.microsoft.com/office/drawing/2014/main" id="{4112A62C-BBAB-AE3F-8FE5-59B34232F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3291" y="2379167"/>
              <a:ext cx="663354" cy="579349"/>
            </a:xfrm>
            <a:prstGeom prst="rect">
              <a:avLst/>
            </a:prstGeom>
          </p:spPr>
        </p:pic>
      </p:grpSp>
      <p:sp>
        <p:nvSpPr>
          <p:cNvPr id="71" name="矩形 45">
            <a:extLst>
              <a:ext uri="{FF2B5EF4-FFF2-40B4-BE49-F238E27FC236}">
                <a16:creationId xmlns:a16="http://schemas.microsoft.com/office/drawing/2014/main" id="{BFAFB5B4-D49C-261B-A9B5-34C365575E91}"/>
              </a:ext>
            </a:extLst>
          </p:cNvPr>
          <p:cNvSpPr/>
          <p:nvPr/>
        </p:nvSpPr>
        <p:spPr>
          <a:xfrm>
            <a:off x="460746" y="3391860"/>
            <a:ext cx="4469745" cy="480408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MobileNet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ResNet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Bert;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StyleFlow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RoBERTa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DistilBERT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Deeplabv3plus;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GFNet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MSINet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LIMU-BERT; YOLO;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……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</a:p>
        </p:txBody>
      </p:sp>
      <p:pic>
        <p:nvPicPr>
          <p:cNvPr id="87" name="Graphic 86" descr="Car with solid fill">
            <a:extLst>
              <a:ext uri="{FF2B5EF4-FFF2-40B4-BE49-F238E27FC236}">
                <a16:creationId xmlns:a16="http://schemas.microsoft.com/office/drawing/2014/main" id="{43A72057-0850-FD35-D548-12ECB92DE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0323" y="5302364"/>
            <a:ext cx="897105" cy="897105"/>
          </a:xfrm>
          <a:prstGeom prst="rect">
            <a:avLst/>
          </a:prstGeom>
        </p:spPr>
      </p:pic>
      <p:pic>
        <p:nvPicPr>
          <p:cNvPr id="89" name="Graphic 88" descr="Laptop with solid fill">
            <a:extLst>
              <a:ext uri="{FF2B5EF4-FFF2-40B4-BE49-F238E27FC236}">
                <a16:creationId xmlns:a16="http://schemas.microsoft.com/office/drawing/2014/main" id="{8BD70E77-F006-1C88-3E95-D0F423267F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69197" y="5434439"/>
            <a:ext cx="655320" cy="655320"/>
          </a:xfrm>
          <a:prstGeom prst="rect">
            <a:avLst/>
          </a:prstGeom>
        </p:spPr>
      </p:pic>
      <p:pic>
        <p:nvPicPr>
          <p:cNvPr id="93" name="Graphic 92" descr="Smart Phone with solid fill">
            <a:extLst>
              <a:ext uri="{FF2B5EF4-FFF2-40B4-BE49-F238E27FC236}">
                <a16:creationId xmlns:a16="http://schemas.microsoft.com/office/drawing/2014/main" id="{9E60CB17-30C9-B4AF-EAAA-39B69BDB8B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6942" y="5454899"/>
            <a:ext cx="614400" cy="614400"/>
          </a:xfrm>
          <a:prstGeom prst="rect">
            <a:avLst/>
          </a:prstGeom>
        </p:spPr>
      </p:pic>
      <p:pic>
        <p:nvPicPr>
          <p:cNvPr id="95" name="Graphic 94" descr="Computer with solid fill">
            <a:extLst>
              <a:ext uri="{FF2B5EF4-FFF2-40B4-BE49-F238E27FC236}">
                <a16:creationId xmlns:a16="http://schemas.microsoft.com/office/drawing/2014/main" id="{17F96905-CE20-FF8E-B7D3-38CD8763CF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7567" y="5396339"/>
            <a:ext cx="731520" cy="73152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D02742-FE25-C5A8-E077-3D072BEA4EBC}"/>
              </a:ext>
            </a:extLst>
          </p:cNvPr>
          <p:cNvCxnSpPr>
            <a:stCxn id="71" idx="3"/>
          </p:cNvCxnSpPr>
          <p:nvPr/>
        </p:nvCxnSpPr>
        <p:spPr>
          <a:xfrm flipV="1">
            <a:off x="4930491" y="2559043"/>
            <a:ext cx="891189" cy="10730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C5E7DB-9CC5-73DB-E773-31A9D67ACF53}"/>
              </a:ext>
            </a:extLst>
          </p:cNvPr>
          <p:cNvSpPr txBox="1"/>
          <p:nvPr/>
        </p:nvSpPr>
        <p:spPr>
          <a:xfrm>
            <a:off x="5821680" y="1733342"/>
            <a:ext cx="6120009" cy="339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Diversified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on-device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DNN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types,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parameters,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configurations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zh-CN" sz="2400" dirty="0"/>
              <a:t>H/W</a:t>
            </a:r>
            <a:r>
              <a:rPr lang="zh-CN" altLang="en-US" sz="2400" dirty="0"/>
              <a:t> </a:t>
            </a:r>
            <a:r>
              <a:rPr lang="en-US" altLang="zh-CN" sz="2400" dirty="0"/>
              <a:t>accelerator</a:t>
            </a:r>
            <a:r>
              <a:rPr lang="zh-CN" altLang="en-US" sz="2400" dirty="0"/>
              <a:t> </a:t>
            </a:r>
            <a:r>
              <a:rPr lang="en-US" altLang="zh-CN" sz="2400" dirty="0"/>
              <a:t>design</a:t>
            </a:r>
            <a:r>
              <a:rPr lang="zh-CN" altLang="en-US" sz="2400" dirty="0"/>
              <a:t> </a:t>
            </a:r>
            <a:r>
              <a:rPr lang="en-US" altLang="zh-CN" sz="2400" dirty="0"/>
              <a:t>trades</a:t>
            </a:r>
            <a:r>
              <a:rPr lang="zh-CN" altLang="en-US" sz="2400" dirty="0"/>
              <a:t> </a:t>
            </a:r>
            <a:r>
              <a:rPr lang="en-US" altLang="zh-CN" sz="2400" dirty="0"/>
              <a:t>off</a:t>
            </a:r>
            <a:r>
              <a:rPr lang="zh-CN" altLang="en-US" sz="2400" dirty="0"/>
              <a:t> </a:t>
            </a:r>
            <a:r>
              <a:rPr lang="en-US" altLang="zh-CN" sz="2400" dirty="0"/>
              <a:t>efficiency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generality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zh-CN" sz="2400" dirty="0"/>
              <a:t>S/W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optimizations</a:t>
            </a:r>
            <a:r>
              <a:rPr lang="zh-CN" altLang="en-US" sz="2400" dirty="0"/>
              <a:t> </a:t>
            </a:r>
            <a:r>
              <a:rPr lang="en-US" altLang="zh-CN" sz="2400" dirty="0"/>
              <a:t>becomes</a:t>
            </a:r>
            <a:r>
              <a:rPr lang="zh-CN" altLang="en-US" sz="2400" dirty="0"/>
              <a:t> </a:t>
            </a:r>
            <a:r>
              <a:rPr lang="en-US" altLang="zh-CN" sz="2400" dirty="0"/>
              <a:t>ad-hoc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zh-CN" sz="2400" dirty="0"/>
              <a:t>OS-agnostic,</a:t>
            </a:r>
            <a:r>
              <a:rPr lang="zh-CN" altLang="en-US" sz="2400" dirty="0"/>
              <a:t> </a:t>
            </a:r>
            <a:r>
              <a:rPr lang="en-US" altLang="zh-CN" sz="2400" dirty="0"/>
              <a:t>so</a:t>
            </a:r>
            <a:r>
              <a:rPr lang="zh-CN" altLang="en-US" sz="2400" dirty="0"/>
              <a:t> </a:t>
            </a:r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opportunity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caching/scheduling/batching</a:t>
            </a:r>
            <a:endParaRPr lang="en-CN" sz="24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EFB04B-8D26-1FAB-9DB8-91AC10EC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4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38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C3EA5-D345-550C-1E3E-E435D7ACF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34B90A-4906-C5C5-1FA5-9AE4810D4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F2042-E1CC-1944-A2C7-E3CE80CA75E0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C092C-B2C5-8971-C1E6-0A2554AB3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1CEE3A-C718-AAAF-A6AF-35BB134B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Vision: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CN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CN" dirty="0"/>
          </a:p>
        </p:txBody>
      </p:sp>
      <p:sp>
        <p:nvSpPr>
          <p:cNvPr id="64" name="矩形 43">
            <a:extLst>
              <a:ext uri="{FF2B5EF4-FFF2-40B4-BE49-F238E27FC236}">
                <a16:creationId xmlns:a16="http://schemas.microsoft.com/office/drawing/2014/main" id="{0416F5A0-509E-E7D2-7360-CFB4312A0EEF}"/>
              </a:ext>
            </a:extLst>
          </p:cNvPr>
          <p:cNvSpPr/>
          <p:nvPr/>
        </p:nvSpPr>
        <p:spPr>
          <a:xfrm>
            <a:off x="460746" y="1733342"/>
            <a:ext cx="4462221" cy="22323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矩形 42">
            <a:extLst>
              <a:ext uri="{FF2B5EF4-FFF2-40B4-BE49-F238E27FC236}">
                <a16:creationId xmlns:a16="http://schemas.microsoft.com/office/drawing/2014/main" id="{5F7E5F71-6469-B7EB-A149-91F8FE128AD8}"/>
              </a:ext>
            </a:extLst>
          </p:cNvPr>
          <p:cNvSpPr/>
          <p:nvPr/>
        </p:nvSpPr>
        <p:spPr>
          <a:xfrm>
            <a:off x="460746" y="4055192"/>
            <a:ext cx="4462221" cy="58663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Operating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System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矩形 158">
            <a:extLst>
              <a:ext uri="{FF2B5EF4-FFF2-40B4-BE49-F238E27FC236}">
                <a16:creationId xmlns:a16="http://schemas.microsoft.com/office/drawing/2014/main" id="{B298DC0C-96AB-1711-0ABB-B78DCDCD45D5}"/>
              </a:ext>
            </a:extLst>
          </p:cNvPr>
          <p:cNvSpPr/>
          <p:nvPr/>
        </p:nvSpPr>
        <p:spPr>
          <a:xfrm>
            <a:off x="460746" y="4730322"/>
            <a:ext cx="4462221" cy="5866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Hardware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4">
            <a:extLst>
              <a:ext uri="{FF2B5EF4-FFF2-40B4-BE49-F238E27FC236}">
                <a16:creationId xmlns:a16="http://schemas.microsoft.com/office/drawing/2014/main" id="{230F687B-8755-F8C8-154C-184EAA56126F}"/>
              </a:ext>
            </a:extLst>
          </p:cNvPr>
          <p:cNvSpPr/>
          <p:nvPr/>
        </p:nvSpPr>
        <p:spPr>
          <a:xfrm>
            <a:off x="460747" y="2559043"/>
            <a:ext cx="4462220" cy="76433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Input word prediction; QA; ASR; SLU; Image classification;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Machine translation; Object detection; Style transfer; TTS; Audio captioning; Image captioning; Visual QA; ……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70" name="组合 5">
            <a:extLst>
              <a:ext uri="{FF2B5EF4-FFF2-40B4-BE49-F238E27FC236}">
                <a16:creationId xmlns:a16="http://schemas.microsoft.com/office/drawing/2014/main" id="{5CCB310E-7BB3-DDDF-4B63-998093533130}"/>
              </a:ext>
            </a:extLst>
          </p:cNvPr>
          <p:cNvGrpSpPr/>
          <p:nvPr/>
        </p:nvGrpSpPr>
        <p:grpSpPr>
          <a:xfrm>
            <a:off x="460747" y="1854431"/>
            <a:ext cx="4557374" cy="609524"/>
            <a:chOff x="3864890" y="2379167"/>
            <a:chExt cx="4557374" cy="609524"/>
          </a:xfrm>
        </p:grpSpPr>
        <p:sp>
          <p:nvSpPr>
            <p:cNvPr id="73" name="文本框 150">
              <a:extLst>
                <a:ext uri="{FF2B5EF4-FFF2-40B4-BE49-F238E27FC236}">
                  <a16:creationId xmlns:a16="http://schemas.microsoft.com/office/drawing/2014/main" id="{C5B9BFBF-CCCD-2F99-3C62-3023D8BFE399}"/>
                </a:ext>
              </a:extLst>
            </p:cNvPr>
            <p:cNvSpPr txBox="1"/>
            <p:nvPr/>
          </p:nvSpPr>
          <p:spPr>
            <a:xfrm>
              <a:off x="7210239" y="2389478"/>
              <a:ext cx="1212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APPs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74" name="组合 37">
              <a:extLst>
                <a:ext uri="{FF2B5EF4-FFF2-40B4-BE49-F238E27FC236}">
                  <a16:creationId xmlns:a16="http://schemas.microsoft.com/office/drawing/2014/main" id="{558E963F-390B-209E-6029-474FBBC2EEAB}"/>
                </a:ext>
              </a:extLst>
            </p:cNvPr>
            <p:cNvGrpSpPr/>
            <p:nvPr/>
          </p:nvGrpSpPr>
          <p:grpSpPr>
            <a:xfrm>
              <a:off x="3864890" y="2379167"/>
              <a:ext cx="2661127" cy="609524"/>
              <a:chOff x="1992201" y="2104397"/>
              <a:chExt cx="2661127" cy="609524"/>
            </a:xfrm>
          </p:grpSpPr>
          <p:pic>
            <p:nvPicPr>
              <p:cNvPr id="76" name="图片 24">
                <a:extLst>
                  <a:ext uri="{FF2B5EF4-FFF2-40B4-BE49-F238E27FC236}">
                    <a16:creationId xmlns:a16="http://schemas.microsoft.com/office/drawing/2014/main" id="{0F061C01-8E3D-77A6-64B2-8A8B79954EF8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201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7" name="图片 30">
                <a:extLst>
                  <a:ext uri="{FF2B5EF4-FFF2-40B4-BE49-F238E27FC236}">
                    <a16:creationId xmlns:a16="http://schemas.microsoft.com/office/drawing/2014/main" id="{804C4B21-2DD7-A236-6E7F-05C5184A9718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2497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8" name="图片 34">
                <a:extLst>
                  <a:ext uri="{FF2B5EF4-FFF2-40B4-BE49-F238E27FC236}">
                    <a16:creationId xmlns:a16="http://schemas.microsoft.com/office/drawing/2014/main" id="{AA152D36-002B-8FAC-5A1A-FBDF2D441DBC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3804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9" name="图片 36">
                <a:extLst>
                  <a:ext uri="{FF2B5EF4-FFF2-40B4-BE49-F238E27FC236}">
                    <a16:creationId xmlns:a16="http://schemas.microsoft.com/office/drawing/2014/main" id="{95E7277A-D66F-6014-86D2-EB9A5DC651D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1190" y="2104397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75" name="图片 6">
              <a:extLst>
                <a:ext uri="{FF2B5EF4-FFF2-40B4-BE49-F238E27FC236}">
                  <a16:creationId xmlns:a16="http://schemas.microsoft.com/office/drawing/2014/main" id="{C7B60C67-5ED4-C95F-F6CE-73D1CF34F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3291" y="2379167"/>
              <a:ext cx="663354" cy="579349"/>
            </a:xfrm>
            <a:prstGeom prst="rect">
              <a:avLst/>
            </a:prstGeom>
          </p:spPr>
        </p:pic>
      </p:grpSp>
      <p:sp>
        <p:nvSpPr>
          <p:cNvPr id="71" name="矩形 45">
            <a:extLst>
              <a:ext uri="{FF2B5EF4-FFF2-40B4-BE49-F238E27FC236}">
                <a16:creationId xmlns:a16="http://schemas.microsoft.com/office/drawing/2014/main" id="{37FA4C0F-F56A-BA7B-7BF0-24A9BF9A2951}"/>
              </a:ext>
            </a:extLst>
          </p:cNvPr>
          <p:cNvSpPr/>
          <p:nvPr/>
        </p:nvSpPr>
        <p:spPr>
          <a:xfrm>
            <a:off x="460746" y="3391860"/>
            <a:ext cx="4469745" cy="480408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MobileNet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ResNet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Bert;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StyleFlow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RoBERTa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DistilBERT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Deeplabv3plus;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GFNet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MSINet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LIMU-BERT; YOLO;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……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</a:p>
        </p:txBody>
      </p:sp>
      <p:pic>
        <p:nvPicPr>
          <p:cNvPr id="87" name="Graphic 86" descr="Car with solid fill">
            <a:extLst>
              <a:ext uri="{FF2B5EF4-FFF2-40B4-BE49-F238E27FC236}">
                <a16:creationId xmlns:a16="http://schemas.microsoft.com/office/drawing/2014/main" id="{24190E07-BD74-0850-43AD-810D72BE0C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0323" y="5302364"/>
            <a:ext cx="897105" cy="897105"/>
          </a:xfrm>
          <a:prstGeom prst="rect">
            <a:avLst/>
          </a:prstGeom>
        </p:spPr>
      </p:pic>
      <p:pic>
        <p:nvPicPr>
          <p:cNvPr id="89" name="Graphic 88" descr="Laptop with solid fill">
            <a:extLst>
              <a:ext uri="{FF2B5EF4-FFF2-40B4-BE49-F238E27FC236}">
                <a16:creationId xmlns:a16="http://schemas.microsoft.com/office/drawing/2014/main" id="{80286315-3E26-19FE-4B8C-336EB12105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69197" y="5434439"/>
            <a:ext cx="655320" cy="655320"/>
          </a:xfrm>
          <a:prstGeom prst="rect">
            <a:avLst/>
          </a:prstGeom>
        </p:spPr>
      </p:pic>
      <p:pic>
        <p:nvPicPr>
          <p:cNvPr id="93" name="Graphic 92" descr="Smart Phone with solid fill">
            <a:extLst>
              <a:ext uri="{FF2B5EF4-FFF2-40B4-BE49-F238E27FC236}">
                <a16:creationId xmlns:a16="http://schemas.microsoft.com/office/drawing/2014/main" id="{EF153200-0D32-9DAB-4939-6850D8D2B6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6942" y="5454899"/>
            <a:ext cx="614400" cy="614400"/>
          </a:xfrm>
          <a:prstGeom prst="rect">
            <a:avLst/>
          </a:prstGeom>
        </p:spPr>
      </p:pic>
      <p:pic>
        <p:nvPicPr>
          <p:cNvPr id="95" name="Graphic 94" descr="Computer with solid fill">
            <a:extLst>
              <a:ext uri="{FF2B5EF4-FFF2-40B4-BE49-F238E27FC236}">
                <a16:creationId xmlns:a16="http://schemas.microsoft.com/office/drawing/2014/main" id="{0D59BB51-E5A0-0B51-4D25-54B8884EC4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7567" y="5396339"/>
            <a:ext cx="731520" cy="731520"/>
          </a:xfrm>
          <a:prstGeom prst="rect">
            <a:avLst/>
          </a:prstGeom>
        </p:spPr>
      </p:pic>
      <p:sp>
        <p:nvSpPr>
          <p:cNvPr id="6" name="矩形 43">
            <a:extLst>
              <a:ext uri="{FF2B5EF4-FFF2-40B4-BE49-F238E27FC236}">
                <a16:creationId xmlns:a16="http://schemas.microsoft.com/office/drawing/2014/main" id="{7E4AD45A-7081-6D56-8C33-264BD0CD3D2F}"/>
              </a:ext>
            </a:extLst>
          </p:cNvPr>
          <p:cNvSpPr/>
          <p:nvPr/>
        </p:nvSpPr>
        <p:spPr>
          <a:xfrm>
            <a:off x="6601876" y="1733342"/>
            <a:ext cx="4462221" cy="22323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42">
            <a:extLst>
              <a:ext uri="{FF2B5EF4-FFF2-40B4-BE49-F238E27FC236}">
                <a16:creationId xmlns:a16="http://schemas.microsoft.com/office/drawing/2014/main" id="{5B5D7011-FD48-FB55-A9D6-0AB8287C870C}"/>
              </a:ext>
            </a:extLst>
          </p:cNvPr>
          <p:cNvSpPr/>
          <p:nvPr/>
        </p:nvSpPr>
        <p:spPr>
          <a:xfrm>
            <a:off x="6601876" y="4055192"/>
            <a:ext cx="4462221" cy="58663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Operating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System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158">
            <a:extLst>
              <a:ext uri="{FF2B5EF4-FFF2-40B4-BE49-F238E27FC236}">
                <a16:creationId xmlns:a16="http://schemas.microsoft.com/office/drawing/2014/main" id="{6C1B88C9-3F41-DE0A-E459-EC091D4D3057}"/>
              </a:ext>
            </a:extLst>
          </p:cNvPr>
          <p:cNvSpPr/>
          <p:nvPr/>
        </p:nvSpPr>
        <p:spPr>
          <a:xfrm>
            <a:off x="6601876" y="4730322"/>
            <a:ext cx="4462221" cy="5866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Hardware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7FC441C9-B2F6-BEE0-2781-175E970FCF08}"/>
              </a:ext>
            </a:extLst>
          </p:cNvPr>
          <p:cNvSpPr/>
          <p:nvPr/>
        </p:nvSpPr>
        <p:spPr>
          <a:xfrm>
            <a:off x="6601877" y="2559043"/>
            <a:ext cx="4462220" cy="76433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Input word prediction; QA; ASR; SLU; Image classification;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Machine translation; Object detection; Style transfer; TTS; Audio captioning; Image captioning; Visual QA; ……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0" name="组合 5">
            <a:extLst>
              <a:ext uri="{FF2B5EF4-FFF2-40B4-BE49-F238E27FC236}">
                <a16:creationId xmlns:a16="http://schemas.microsoft.com/office/drawing/2014/main" id="{9589FA78-415D-EB21-8CB1-EBDB34E4081B}"/>
              </a:ext>
            </a:extLst>
          </p:cNvPr>
          <p:cNvGrpSpPr/>
          <p:nvPr/>
        </p:nvGrpSpPr>
        <p:grpSpPr>
          <a:xfrm>
            <a:off x="6601877" y="1854431"/>
            <a:ext cx="4557374" cy="609524"/>
            <a:chOff x="3864890" y="2379167"/>
            <a:chExt cx="4557374" cy="609524"/>
          </a:xfrm>
        </p:grpSpPr>
        <p:sp>
          <p:nvSpPr>
            <p:cNvPr id="11" name="文本框 150">
              <a:extLst>
                <a:ext uri="{FF2B5EF4-FFF2-40B4-BE49-F238E27FC236}">
                  <a16:creationId xmlns:a16="http://schemas.microsoft.com/office/drawing/2014/main" id="{BA5EAF23-C3F7-29B3-535E-378DC985364A}"/>
                </a:ext>
              </a:extLst>
            </p:cNvPr>
            <p:cNvSpPr txBox="1"/>
            <p:nvPr/>
          </p:nvSpPr>
          <p:spPr>
            <a:xfrm>
              <a:off x="7210239" y="2389478"/>
              <a:ext cx="1212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APPs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2" name="组合 37">
              <a:extLst>
                <a:ext uri="{FF2B5EF4-FFF2-40B4-BE49-F238E27FC236}">
                  <a16:creationId xmlns:a16="http://schemas.microsoft.com/office/drawing/2014/main" id="{C1D67876-74C4-E26A-B3E2-F29879109AB8}"/>
                </a:ext>
              </a:extLst>
            </p:cNvPr>
            <p:cNvGrpSpPr/>
            <p:nvPr/>
          </p:nvGrpSpPr>
          <p:grpSpPr>
            <a:xfrm>
              <a:off x="3864890" y="2379167"/>
              <a:ext cx="2661127" cy="609524"/>
              <a:chOff x="1992201" y="2104397"/>
              <a:chExt cx="2661127" cy="609524"/>
            </a:xfrm>
          </p:grpSpPr>
          <p:pic>
            <p:nvPicPr>
              <p:cNvPr id="14" name="图片 24">
                <a:extLst>
                  <a:ext uri="{FF2B5EF4-FFF2-40B4-BE49-F238E27FC236}">
                    <a16:creationId xmlns:a16="http://schemas.microsoft.com/office/drawing/2014/main" id="{30F1105B-A6E7-434C-8B1D-DAAFB6A93DD6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201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15" name="图片 30">
                <a:extLst>
                  <a:ext uri="{FF2B5EF4-FFF2-40B4-BE49-F238E27FC236}">
                    <a16:creationId xmlns:a16="http://schemas.microsoft.com/office/drawing/2014/main" id="{7B20BC87-E513-E9E0-0272-9472C19A6EB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2497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16" name="图片 34">
                <a:extLst>
                  <a:ext uri="{FF2B5EF4-FFF2-40B4-BE49-F238E27FC236}">
                    <a16:creationId xmlns:a16="http://schemas.microsoft.com/office/drawing/2014/main" id="{8F198C23-B057-5C5A-9116-AAC4D84FE0AA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3804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17" name="图片 36">
                <a:extLst>
                  <a:ext uri="{FF2B5EF4-FFF2-40B4-BE49-F238E27FC236}">
                    <a16:creationId xmlns:a16="http://schemas.microsoft.com/office/drawing/2014/main" id="{97E9B424-E4B9-4B6B-9EDF-35FFA6BBEBC9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1190" y="2104397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13" name="图片 6">
              <a:extLst>
                <a:ext uri="{FF2B5EF4-FFF2-40B4-BE49-F238E27FC236}">
                  <a16:creationId xmlns:a16="http://schemas.microsoft.com/office/drawing/2014/main" id="{7F74A392-F967-DDC2-0184-EC0635F40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3291" y="2379167"/>
              <a:ext cx="663354" cy="579349"/>
            </a:xfrm>
            <a:prstGeom prst="rect">
              <a:avLst/>
            </a:prstGeom>
          </p:spPr>
        </p:pic>
      </p:grpSp>
      <p:sp>
        <p:nvSpPr>
          <p:cNvPr id="18" name="矩形 45">
            <a:extLst>
              <a:ext uri="{FF2B5EF4-FFF2-40B4-BE49-F238E27FC236}">
                <a16:creationId xmlns:a16="http://schemas.microsoft.com/office/drawing/2014/main" id="{F05691B2-5B46-9CE5-7730-406800EFD7A8}"/>
              </a:ext>
            </a:extLst>
          </p:cNvPr>
          <p:cNvSpPr/>
          <p:nvPr/>
        </p:nvSpPr>
        <p:spPr>
          <a:xfrm>
            <a:off x="6601876" y="3391860"/>
            <a:ext cx="4469745" cy="480408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MobileNet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ResNet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Bert;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StyleFlow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RoBERTa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DistilBERT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Deeplabv3plus;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GFNet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MSINet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LIMU-BERT; YOLO;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……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</a:p>
        </p:txBody>
      </p:sp>
      <p:pic>
        <p:nvPicPr>
          <p:cNvPr id="19" name="Graphic 18" descr="Car with solid fill">
            <a:extLst>
              <a:ext uri="{FF2B5EF4-FFF2-40B4-BE49-F238E27FC236}">
                <a16:creationId xmlns:a16="http://schemas.microsoft.com/office/drawing/2014/main" id="{70D3D353-1277-D693-542A-8DED4603B9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1453" y="5302364"/>
            <a:ext cx="897105" cy="897105"/>
          </a:xfrm>
          <a:prstGeom prst="rect">
            <a:avLst/>
          </a:prstGeom>
        </p:spPr>
      </p:pic>
      <p:pic>
        <p:nvPicPr>
          <p:cNvPr id="20" name="Graphic 19" descr="Laptop with solid fill">
            <a:extLst>
              <a:ext uri="{FF2B5EF4-FFF2-40B4-BE49-F238E27FC236}">
                <a16:creationId xmlns:a16="http://schemas.microsoft.com/office/drawing/2014/main" id="{1825A8F4-DB7B-15D1-1E43-4634E2B2AE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0327" y="5434439"/>
            <a:ext cx="655320" cy="655320"/>
          </a:xfrm>
          <a:prstGeom prst="rect">
            <a:avLst/>
          </a:prstGeom>
        </p:spPr>
      </p:pic>
      <p:pic>
        <p:nvPicPr>
          <p:cNvPr id="21" name="Graphic 20" descr="Smart Phone with solid fill">
            <a:extLst>
              <a:ext uri="{FF2B5EF4-FFF2-40B4-BE49-F238E27FC236}">
                <a16:creationId xmlns:a16="http://schemas.microsoft.com/office/drawing/2014/main" id="{9E91D52D-F03E-8C97-29C2-55992B7F41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8072" y="5454899"/>
            <a:ext cx="614400" cy="614400"/>
          </a:xfrm>
          <a:prstGeom prst="rect">
            <a:avLst/>
          </a:prstGeom>
        </p:spPr>
      </p:pic>
      <p:pic>
        <p:nvPicPr>
          <p:cNvPr id="22" name="Graphic 21" descr="Computer with solid fill">
            <a:extLst>
              <a:ext uri="{FF2B5EF4-FFF2-40B4-BE49-F238E27FC236}">
                <a16:creationId xmlns:a16="http://schemas.microsoft.com/office/drawing/2014/main" id="{510E779F-7162-192E-A2C3-464C71DE84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08697" y="5396339"/>
            <a:ext cx="731520" cy="7315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45B45A-45F1-AFF7-F06A-9C70A7D3CF49}"/>
              </a:ext>
            </a:extLst>
          </p:cNvPr>
          <p:cNvSpPr/>
          <p:nvPr/>
        </p:nvSpPr>
        <p:spPr>
          <a:xfrm>
            <a:off x="6601876" y="3391860"/>
            <a:ext cx="4469744" cy="4804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One-size-fits-all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CN" sz="2400" b="1" dirty="0"/>
          </a:p>
        </p:txBody>
      </p:sp>
      <p:pic>
        <p:nvPicPr>
          <p:cNvPr id="24" name="图片 57">
            <a:extLst>
              <a:ext uri="{FF2B5EF4-FFF2-40B4-BE49-F238E27FC236}">
                <a16:creationId xmlns:a16="http://schemas.microsoft.com/office/drawing/2014/main" id="{0723AA47-4EA2-0218-C5D3-CD745C204E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4301" y="3234701"/>
            <a:ext cx="367534" cy="367534"/>
          </a:xfrm>
          <a:prstGeom prst="rect">
            <a:avLst/>
          </a:prstGeom>
        </p:spPr>
      </p:pic>
      <p:cxnSp>
        <p:nvCxnSpPr>
          <p:cNvPr id="25" name="直接箭头连接符 55">
            <a:extLst>
              <a:ext uri="{FF2B5EF4-FFF2-40B4-BE49-F238E27FC236}">
                <a16:creationId xmlns:a16="http://schemas.microsoft.com/office/drawing/2014/main" id="{5874655C-ED04-7AAE-6F34-62ABEF5CCC32}"/>
              </a:ext>
            </a:extLst>
          </p:cNvPr>
          <p:cNvCxnSpPr>
            <a:cxnSpLocks/>
            <a:stCxn id="71" idx="3"/>
            <a:endCxn id="23" idx="1"/>
          </p:cNvCxnSpPr>
          <p:nvPr/>
        </p:nvCxnSpPr>
        <p:spPr>
          <a:xfrm>
            <a:off x="4930491" y="3632064"/>
            <a:ext cx="16713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482EDF04-9E4D-6BF1-2FDC-E3ABC0E4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5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27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4C216-11BF-62DB-246D-B04A014F5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E901E-50A9-8E4A-0722-EBB2FBAA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56EE-252C-7D4E-8F7F-11C1D04FBF83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3EEF93-3138-F290-9335-856D200F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AB4F76-0F1B-8F16-5D39-D6F24E8D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Vision: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CN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CN" dirty="0"/>
          </a:p>
        </p:txBody>
      </p:sp>
      <p:sp>
        <p:nvSpPr>
          <p:cNvPr id="64" name="矩形 43">
            <a:extLst>
              <a:ext uri="{FF2B5EF4-FFF2-40B4-BE49-F238E27FC236}">
                <a16:creationId xmlns:a16="http://schemas.microsoft.com/office/drawing/2014/main" id="{FA3741A7-62F4-8C83-B04C-B40A994F22F9}"/>
              </a:ext>
            </a:extLst>
          </p:cNvPr>
          <p:cNvSpPr/>
          <p:nvPr/>
        </p:nvSpPr>
        <p:spPr>
          <a:xfrm>
            <a:off x="460746" y="1733342"/>
            <a:ext cx="4462221" cy="22323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矩形 42">
            <a:extLst>
              <a:ext uri="{FF2B5EF4-FFF2-40B4-BE49-F238E27FC236}">
                <a16:creationId xmlns:a16="http://schemas.microsoft.com/office/drawing/2014/main" id="{BD69F609-A3BD-FF35-45C5-327106858C78}"/>
              </a:ext>
            </a:extLst>
          </p:cNvPr>
          <p:cNvSpPr/>
          <p:nvPr/>
        </p:nvSpPr>
        <p:spPr>
          <a:xfrm>
            <a:off x="460746" y="4055192"/>
            <a:ext cx="4462221" cy="58663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Operating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System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矩形 158">
            <a:extLst>
              <a:ext uri="{FF2B5EF4-FFF2-40B4-BE49-F238E27FC236}">
                <a16:creationId xmlns:a16="http://schemas.microsoft.com/office/drawing/2014/main" id="{B227E4E3-FA1B-3095-CD19-F8A9B2D8248B}"/>
              </a:ext>
            </a:extLst>
          </p:cNvPr>
          <p:cNvSpPr/>
          <p:nvPr/>
        </p:nvSpPr>
        <p:spPr>
          <a:xfrm>
            <a:off x="460746" y="4730322"/>
            <a:ext cx="4462221" cy="5866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Hardware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4">
            <a:extLst>
              <a:ext uri="{FF2B5EF4-FFF2-40B4-BE49-F238E27FC236}">
                <a16:creationId xmlns:a16="http://schemas.microsoft.com/office/drawing/2014/main" id="{CDB3D817-D5E5-837E-FE0E-1BF0EB9DA885}"/>
              </a:ext>
            </a:extLst>
          </p:cNvPr>
          <p:cNvSpPr/>
          <p:nvPr/>
        </p:nvSpPr>
        <p:spPr>
          <a:xfrm>
            <a:off x="460747" y="2559043"/>
            <a:ext cx="4462220" cy="76433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Input word prediction; QA; ASR; SLU; Image classification;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Machine translation; Object detection; Style transfer; TTS; Audio captioning; Image captioning; Visual QA; ……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70" name="组合 5">
            <a:extLst>
              <a:ext uri="{FF2B5EF4-FFF2-40B4-BE49-F238E27FC236}">
                <a16:creationId xmlns:a16="http://schemas.microsoft.com/office/drawing/2014/main" id="{20C99F72-F4D7-C520-5094-3C5F802152FA}"/>
              </a:ext>
            </a:extLst>
          </p:cNvPr>
          <p:cNvGrpSpPr/>
          <p:nvPr/>
        </p:nvGrpSpPr>
        <p:grpSpPr>
          <a:xfrm>
            <a:off x="460747" y="1854431"/>
            <a:ext cx="4557374" cy="609524"/>
            <a:chOff x="3864890" y="2379167"/>
            <a:chExt cx="4557374" cy="609524"/>
          </a:xfrm>
        </p:grpSpPr>
        <p:sp>
          <p:nvSpPr>
            <p:cNvPr id="73" name="文本框 150">
              <a:extLst>
                <a:ext uri="{FF2B5EF4-FFF2-40B4-BE49-F238E27FC236}">
                  <a16:creationId xmlns:a16="http://schemas.microsoft.com/office/drawing/2014/main" id="{B92826AE-A645-2A2F-0424-1D1DAF51E4B9}"/>
                </a:ext>
              </a:extLst>
            </p:cNvPr>
            <p:cNvSpPr txBox="1"/>
            <p:nvPr/>
          </p:nvSpPr>
          <p:spPr>
            <a:xfrm>
              <a:off x="7210239" y="2389478"/>
              <a:ext cx="1212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APPs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74" name="组合 37">
              <a:extLst>
                <a:ext uri="{FF2B5EF4-FFF2-40B4-BE49-F238E27FC236}">
                  <a16:creationId xmlns:a16="http://schemas.microsoft.com/office/drawing/2014/main" id="{8329A354-66E0-B951-953B-333E0FC8837C}"/>
                </a:ext>
              </a:extLst>
            </p:cNvPr>
            <p:cNvGrpSpPr/>
            <p:nvPr/>
          </p:nvGrpSpPr>
          <p:grpSpPr>
            <a:xfrm>
              <a:off x="3864890" y="2379167"/>
              <a:ext cx="2661127" cy="609524"/>
              <a:chOff x="1992201" y="2104397"/>
              <a:chExt cx="2661127" cy="609524"/>
            </a:xfrm>
          </p:grpSpPr>
          <p:pic>
            <p:nvPicPr>
              <p:cNvPr id="76" name="图片 24">
                <a:extLst>
                  <a:ext uri="{FF2B5EF4-FFF2-40B4-BE49-F238E27FC236}">
                    <a16:creationId xmlns:a16="http://schemas.microsoft.com/office/drawing/2014/main" id="{CC0E4680-B3DB-598B-7A5F-CA25787715FC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201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7" name="图片 30">
                <a:extLst>
                  <a:ext uri="{FF2B5EF4-FFF2-40B4-BE49-F238E27FC236}">
                    <a16:creationId xmlns:a16="http://schemas.microsoft.com/office/drawing/2014/main" id="{82B84A4E-B0DD-810D-4B74-361F1A21D2B6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2497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8" name="图片 34">
                <a:extLst>
                  <a:ext uri="{FF2B5EF4-FFF2-40B4-BE49-F238E27FC236}">
                    <a16:creationId xmlns:a16="http://schemas.microsoft.com/office/drawing/2014/main" id="{0786BBDB-65AA-9C90-3533-5B31C07B96A6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3804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79" name="图片 36">
                <a:extLst>
                  <a:ext uri="{FF2B5EF4-FFF2-40B4-BE49-F238E27FC236}">
                    <a16:creationId xmlns:a16="http://schemas.microsoft.com/office/drawing/2014/main" id="{07E241A3-5ADD-7CBE-74F1-6DE33BB65A9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1190" y="2104397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75" name="图片 6">
              <a:extLst>
                <a:ext uri="{FF2B5EF4-FFF2-40B4-BE49-F238E27FC236}">
                  <a16:creationId xmlns:a16="http://schemas.microsoft.com/office/drawing/2014/main" id="{0037A220-D320-513F-EEFC-4923A2693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3291" y="2379167"/>
              <a:ext cx="663354" cy="579349"/>
            </a:xfrm>
            <a:prstGeom prst="rect">
              <a:avLst/>
            </a:prstGeom>
          </p:spPr>
        </p:pic>
      </p:grpSp>
      <p:sp>
        <p:nvSpPr>
          <p:cNvPr id="71" name="矩形 45">
            <a:extLst>
              <a:ext uri="{FF2B5EF4-FFF2-40B4-BE49-F238E27FC236}">
                <a16:creationId xmlns:a16="http://schemas.microsoft.com/office/drawing/2014/main" id="{D44C25A8-1F29-9D9A-2E8E-E206E86224B9}"/>
              </a:ext>
            </a:extLst>
          </p:cNvPr>
          <p:cNvSpPr/>
          <p:nvPr/>
        </p:nvSpPr>
        <p:spPr>
          <a:xfrm>
            <a:off x="460746" y="3391860"/>
            <a:ext cx="4469745" cy="480408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MobileNet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ResNet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Bert;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StyleFlow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RoBERTa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DistilBERT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Deeplabv3plus;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GFNet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MSINet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LIMU-BERT; YOLO;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……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</a:p>
        </p:txBody>
      </p:sp>
      <p:pic>
        <p:nvPicPr>
          <p:cNvPr id="87" name="Graphic 86" descr="Car with solid fill">
            <a:extLst>
              <a:ext uri="{FF2B5EF4-FFF2-40B4-BE49-F238E27FC236}">
                <a16:creationId xmlns:a16="http://schemas.microsoft.com/office/drawing/2014/main" id="{D57F713F-6FD8-6B6C-485F-ABEC6B602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0323" y="5302364"/>
            <a:ext cx="897105" cy="897105"/>
          </a:xfrm>
          <a:prstGeom prst="rect">
            <a:avLst/>
          </a:prstGeom>
        </p:spPr>
      </p:pic>
      <p:pic>
        <p:nvPicPr>
          <p:cNvPr id="89" name="Graphic 88" descr="Laptop with solid fill">
            <a:extLst>
              <a:ext uri="{FF2B5EF4-FFF2-40B4-BE49-F238E27FC236}">
                <a16:creationId xmlns:a16="http://schemas.microsoft.com/office/drawing/2014/main" id="{7E075053-1010-06CA-AD45-9A3801EEA8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69197" y="5434439"/>
            <a:ext cx="655320" cy="655320"/>
          </a:xfrm>
          <a:prstGeom prst="rect">
            <a:avLst/>
          </a:prstGeom>
        </p:spPr>
      </p:pic>
      <p:pic>
        <p:nvPicPr>
          <p:cNvPr id="93" name="Graphic 92" descr="Smart Phone with solid fill">
            <a:extLst>
              <a:ext uri="{FF2B5EF4-FFF2-40B4-BE49-F238E27FC236}">
                <a16:creationId xmlns:a16="http://schemas.microsoft.com/office/drawing/2014/main" id="{80417300-9DC6-CDFD-0CB4-B7231B3A71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6942" y="5454899"/>
            <a:ext cx="614400" cy="614400"/>
          </a:xfrm>
          <a:prstGeom prst="rect">
            <a:avLst/>
          </a:prstGeom>
        </p:spPr>
      </p:pic>
      <p:pic>
        <p:nvPicPr>
          <p:cNvPr id="95" name="Graphic 94" descr="Computer with solid fill">
            <a:extLst>
              <a:ext uri="{FF2B5EF4-FFF2-40B4-BE49-F238E27FC236}">
                <a16:creationId xmlns:a16="http://schemas.microsoft.com/office/drawing/2014/main" id="{0C3C20AB-6D11-69C3-E042-62D84BE6F7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7567" y="5396339"/>
            <a:ext cx="731520" cy="731520"/>
          </a:xfrm>
          <a:prstGeom prst="rect">
            <a:avLst/>
          </a:prstGeom>
        </p:spPr>
      </p:pic>
      <p:sp>
        <p:nvSpPr>
          <p:cNvPr id="6" name="矩形 43">
            <a:extLst>
              <a:ext uri="{FF2B5EF4-FFF2-40B4-BE49-F238E27FC236}">
                <a16:creationId xmlns:a16="http://schemas.microsoft.com/office/drawing/2014/main" id="{328E5A6E-A7D9-C3C9-EE61-B3733C1019BF}"/>
              </a:ext>
            </a:extLst>
          </p:cNvPr>
          <p:cNvSpPr/>
          <p:nvPr/>
        </p:nvSpPr>
        <p:spPr>
          <a:xfrm>
            <a:off x="6601876" y="1733342"/>
            <a:ext cx="4462221" cy="22323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42">
            <a:extLst>
              <a:ext uri="{FF2B5EF4-FFF2-40B4-BE49-F238E27FC236}">
                <a16:creationId xmlns:a16="http://schemas.microsoft.com/office/drawing/2014/main" id="{5C0D9051-45F8-3A1A-A21B-637B86A29E86}"/>
              </a:ext>
            </a:extLst>
          </p:cNvPr>
          <p:cNvSpPr/>
          <p:nvPr/>
        </p:nvSpPr>
        <p:spPr>
          <a:xfrm>
            <a:off x="6601876" y="4055192"/>
            <a:ext cx="4462221" cy="58663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Operating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System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158">
            <a:extLst>
              <a:ext uri="{FF2B5EF4-FFF2-40B4-BE49-F238E27FC236}">
                <a16:creationId xmlns:a16="http://schemas.microsoft.com/office/drawing/2014/main" id="{389FF0ED-31C4-68E6-3A51-3F98E0B8E3EB}"/>
              </a:ext>
            </a:extLst>
          </p:cNvPr>
          <p:cNvSpPr/>
          <p:nvPr/>
        </p:nvSpPr>
        <p:spPr>
          <a:xfrm>
            <a:off x="6601876" y="4730322"/>
            <a:ext cx="4462221" cy="5866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Hardware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6B6D64C4-8A8A-6B49-ABED-368EBF713160}"/>
              </a:ext>
            </a:extLst>
          </p:cNvPr>
          <p:cNvSpPr/>
          <p:nvPr/>
        </p:nvSpPr>
        <p:spPr>
          <a:xfrm>
            <a:off x="6601877" y="2559043"/>
            <a:ext cx="4462220" cy="76433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Input word prediction; QA; ASR; SLU; Image classification;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Machine translation; Object detection; Style transfer; TTS; Audio captioning; Image captioning; Visual QA; ……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0" name="组合 5">
            <a:extLst>
              <a:ext uri="{FF2B5EF4-FFF2-40B4-BE49-F238E27FC236}">
                <a16:creationId xmlns:a16="http://schemas.microsoft.com/office/drawing/2014/main" id="{9C86880B-80BC-7AFC-D450-7BB3F48FC30E}"/>
              </a:ext>
            </a:extLst>
          </p:cNvPr>
          <p:cNvGrpSpPr/>
          <p:nvPr/>
        </p:nvGrpSpPr>
        <p:grpSpPr>
          <a:xfrm>
            <a:off x="6601877" y="1854431"/>
            <a:ext cx="4557374" cy="609524"/>
            <a:chOff x="3864890" y="2379167"/>
            <a:chExt cx="4557374" cy="609524"/>
          </a:xfrm>
        </p:grpSpPr>
        <p:sp>
          <p:nvSpPr>
            <p:cNvPr id="11" name="文本框 150">
              <a:extLst>
                <a:ext uri="{FF2B5EF4-FFF2-40B4-BE49-F238E27FC236}">
                  <a16:creationId xmlns:a16="http://schemas.microsoft.com/office/drawing/2014/main" id="{5558B9F3-420A-E0EF-2DC7-15493446FA84}"/>
                </a:ext>
              </a:extLst>
            </p:cNvPr>
            <p:cNvSpPr txBox="1"/>
            <p:nvPr/>
          </p:nvSpPr>
          <p:spPr>
            <a:xfrm>
              <a:off x="7210239" y="2389478"/>
              <a:ext cx="1212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APPs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2" name="组合 37">
              <a:extLst>
                <a:ext uri="{FF2B5EF4-FFF2-40B4-BE49-F238E27FC236}">
                  <a16:creationId xmlns:a16="http://schemas.microsoft.com/office/drawing/2014/main" id="{E4ECA97B-E5C4-A485-E62B-0C7A1D4D1D65}"/>
                </a:ext>
              </a:extLst>
            </p:cNvPr>
            <p:cNvGrpSpPr/>
            <p:nvPr/>
          </p:nvGrpSpPr>
          <p:grpSpPr>
            <a:xfrm>
              <a:off x="3864890" y="2379167"/>
              <a:ext cx="2661127" cy="609524"/>
              <a:chOff x="1992201" y="2104397"/>
              <a:chExt cx="2661127" cy="609524"/>
            </a:xfrm>
          </p:grpSpPr>
          <p:pic>
            <p:nvPicPr>
              <p:cNvPr id="14" name="图片 24">
                <a:extLst>
                  <a:ext uri="{FF2B5EF4-FFF2-40B4-BE49-F238E27FC236}">
                    <a16:creationId xmlns:a16="http://schemas.microsoft.com/office/drawing/2014/main" id="{1098220B-671C-8686-F625-74A956C2EC26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201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15" name="图片 30">
                <a:extLst>
                  <a:ext uri="{FF2B5EF4-FFF2-40B4-BE49-F238E27FC236}">
                    <a16:creationId xmlns:a16="http://schemas.microsoft.com/office/drawing/2014/main" id="{AA89727E-3BC6-B508-7021-43EA5472AE2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2497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16" name="图片 34">
                <a:extLst>
                  <a:ext uri="{FF2B5EF4-FFF2-40B4-BE49-F238E27FC236}">
                    <a16:creationId xmlns:a16="http://schemas.microsoft.com/office/drawing/2014/main" id="{613181F4-6B02-7E14-BD13-D20B95212BA1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3804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17" name="图片 36">
                <a:extLst>
                  <a:ext uri="{FF2B5EF4-FFF2-40B4-BE49-F238E27FC236}">
                    <a16:creationId xmlns:a16="http://schemas.microsoft.com/office/drawing/2014/main" id="{6F45934F-4904-2532-3DA6-A3B8A6F71CA8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1190" y="2104397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13" name="图片 6">
              <a:extLst>
                <a:ext uri="{FF2B5EF4-FFF2-40B4-BE49-F238E27FC236}">
                  <a16:creationId xmlns:a16="http://schemas.microsoft.com/office/drawing/2014/main" id="{4DB0DC7A-4D83-CD02-3E85-5A02443C5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3291" y="2379167"/>
              <a:ext cx="663354" cy="579349"/>
            </a:xfrm>
            <a:prstGeom prst="rect">
              <a:avLst/>
            </a:prstGeom>
          </p:spPr>
        </p:pic>
      </p:grpSp>
      <p:sp>
        <p:nvSpPr>
          <p:cNvPr id="18" name="矩形 45">
            <a:extLst>
              <a:ext uri="{FF2B5EF4-FFF2-40B4-BE49-F238E27FC236}">
                <a16:creationId xmlns:a16="http://schemas.microsoft.com/office/drawing/2014/main" id="{0BDB07C3-CA1C-3480-1CAF-A219BEED7468}"/>
              </a:ext>
            </a:extLst>
          </p:cNvPr>
          <p:cNvSpPr/>
          <p:nvPr/>
        </p:nvSpPr>
        <p:spPr>
          <a:xfrm>
            <a:off x="6601876" y="3391860"/>
            <a:ext cx="4469745" cy="480408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MobileNet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ResNet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Bert;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StyleFlow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RoBERTa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DistilBERT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Deeplabv3plus;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GFNet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MSINet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LIMU-BERT; YOLO;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……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</a:p>
        </p:txBody>
      </p:sp>
      <p:pic>
        <p:nvPicPr>
          <p:cNvPr id="19" name="Graphic 18" descr="Car with solid fill">
            <a:extLst>
              <a:ext uri="{FF2B5EF4-FFF2-40B4-BE49-F238E27FC236}">
                <a16:creationId xmlns:a16="http://schemas.microsoft.com/office/drawing/2014/main" id="{DEED00F5-140F-56D3-1471-B1D87F25D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1453" y="5302364"/>
            <a:ext cx="897105" cy="897105"/>
          </a:xfrm>
          <a:prstGeom prst="rect">
            <a:avLst/>
          </a:prstGeom>
        </p:spPr>
      </p:pic>
      <p:pic>
        <p:nvPicPr>
          <p:cNvPr id="20" name="Graphic 19" descr="Laptop with solid fill">
            <a:extLst>
              <a:ext uri="{FF2B5EF4-FFF2-40B4-BE49-F238E27FC236}">
                <a16:creationId xmlns:a16="http://schemas.microsoft.com/office/drawing/2014/main" id="{57536E5E-6C11-269D-3D3D-BCE5E3D1EF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0327" y="5434439"/>
            <a:ext cx="655320" cy="655320"/>
          </a:xfrm>
          <a:prstGeom prst="rect">
            <a:avLst/>
          </a:prstGeom>
        </p:spPr>
      </p:pic>
      <p:pic>
        <p:nvPicPr>
          <p:cNvPr id="21" name="Graphic 20" descr="Smart Phone with solid fill">
            <a:extLst>
              <a:ext uri="{FF2B5EF4-FFF2-40B4-BE49-F238E27FC236}">
                <a16:creationId xmlns:a16="http://schemas.microsoft.com/office/drawing/2014/main" id="{8FD8554F-3DFE-D297-43AE-1A8AC68C7A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8072" y="5454899"/>
            <a:ext cx="614400" cy="614400"/>
          </a:xfrm>
          <a:prstGeom prst="rect">
            <a:avLst/>
          </a:prstGeom>
        </p:spPr>
      </p:pic>
      <p:pic>
        <p:nvPicPr>
          <p:cNvPr id="22" name="Graphic 21" descr="Computer with solid fill">
            <a:extLst>
              <a:ext uri="{FF2B5EF4-FFF2-40B4-BE49-F238E27FC236}">
                <a16:creationId xmlns:a16="http://schemas.microsoft.com/office/drawing/2014/main" id="{4A52C07C-F344-0C55-2300-B94C6420AE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08697" y="5396339"/>
            <a:ext cx="731520" cy="731520"/>
          </a:xfrm>
          <a:prstGeom prst="rect">
            <a:avLst/>
          </a:prstGeom>
        </p:spPr>
      </p:pic>
      <p:pic>
        <p:nvPicPr>
          <p:cNvPr id="24" name="图片 57">
            <a:extLst>
              <a:ext uri="{FF2B5EF4-FFF2-40B4-BE49-F238E27FC236}">
                <a16:creationId xmlns:a16="http://schemas.microsoft.com/office/drawing/2014/main" id="{6256E3FB-1557-F913-F2C9-01BB256D4B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4301" y="3234701"/>
            <a:ext cx="367534" cy="367534"/>
          </a:xfrm>
          <a:prstGeom prst="rect">
            <a:avLst/>
          </a:prstGeom>
        </p:spPr>
      </p:pic>
      <p:cxnSp>
        <p:nvCxnSpPr>
          <p:cNvPr id="25" name="直接箭头连接符 55">
            <a:extLst>
              <a:ext uri="{FF2B5EF4-FFF2-40B4-BE49-F238E27FC236}">
                <a16:creationId xmlns:a16="http://schemas.microsoft.com/office/drawing/2014/main" id="{C03D6F40-790A-9804-97AB-13D17043C418}"/>
              </a:ext>
            </a:extLst>
          </p:cNvPr>
          <p:cNvCxnSpPr>
            <a:cxnSpLocks/>
            <a:stCxn id="71" idx="3"/>
            <a:endCxn id="23" idx="1"/>
          </p:cNvCxnSpPr>
          <p:nvPr/>
        </p:nvCxnSpPr>
        <p:spPr>
          <a:xfrm>
            <a:off x="4930491" y="3632064"/>
            <a:ext cx="16713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9C420F-8481-E10D-AA93-020C04138827}"/>
              </a:ext>
            </a:extLst>
          </p:cNvPr>
          <p:cNvSpPr/>
          <p:nvPr/>
        </p:nvSpPr>
        <p:spPr>
          <a:xfrm>
            <a:off x="6601874" y="3396021"/>
            <a:ext cx="1260445" cy="19209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6575EF-BC27-79BB-3069-7CE64EB1A7A7}"/>
              </a:ext>
            </a:extLst>
          </p:cNvPr>
          <p:cNvSpPr/>
          <p:nvPr/>
        </p:nvSpPr>
        <p:spPr>
          <a:xfrm>
            <a:off x="6601876" y="3391860"/>
            <a:ext cx="4469744" cy="4804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400" b="1" dirty="0"/>
              <a:t>Foundation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CN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72C04-AEDD-967F-876B-22FF9A3D7872}"/>
              </a:ext>
            </a:extLst>
          </p:cNvPr>
          <p:cNvSpPr txBox="1"/>
          <p:nvPr/>
        </p:nvSpPr>
        <p:spPr>
          <a:xfrm>
            <a:off x="6669986" y="4843337"/>
            <a:ext cx="120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NPU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3AE7BE-7204-BC7D-B630-30268C7022E3}"/>
              </a:ext>
            </a:extLst>
          </p:cNvPr>
          <p:cNvSpPr txBox="1"/>
          <p:nvPr/>
        </p:nvSpPr>
        <p:spPr>
          <a:xfrm>
            <a:off x="6618115" y="4183135"/>
            <a:ext cx="130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Runtime</a:t>
            </a:r>
            <a:endParaRPr lang="en-CN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7537B5-27A5-6130-2D60-B5675BB91143}"/>
              </a:ext>
            </a:extLst>
          </p:cNvPr>
          <p:cNvSpPr txBox="1"/>
          <p:nvPr/>
        </p:nvSpPr>
        <p:spPr>
          <a:xfrm rot="17806560">
            <a:off x="5611873" y="3760769"/>
            <a:ext cx="223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i="1" dirty="0"/>
              <a:t>A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Firmware</a:t>
            </a:r>
            <a:endParaRPr lang="en-CN" sz="2000" b="1" i="1" dirty="0"/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F2576134-54F3-A8BD-49E7-E4F5FC04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6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12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E60F-C565-E03E-D646-B19861DC1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BB2DC-1CA8-24A5-D874-56015C8F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5C91-4AA1-AB4B-9F36-A42691E956D3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49ECF-1BBE-F298-8785-665C2ADC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7C9296-1DDB-5D17-FF62-5B97D707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CN" dirty="0"/>
          </a:p>
        </p:txBody>
      </p:sp>
      <p:sp>
        <p:nvSpPr>
          <p:cNvPr id="6" name="矩形 43">
            <a:extLst>
              <a:ext uri="{FF2B5EF4-FFF2-40B4-BE49-F238E27FC236}">
                <a16:creationId xmlns:a16="http://schemas.microsoft.com/office/drawing/2014/main" id="{57AB2B1C-9428-BC7D-0909-CABDB454C749}"/>
              </a:ext>
            </a:extLst>
          </p:cNvPr>
          <p:cNvSpPr/>
          <p:nvPr/>
        </p:nvSpPr>
        <p:spPr>
          <a:xfrm>
            <a:off x="6601876" y="1733342"/>
            <a:ext cx="4462221" cy="22323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42">
            <a:extLst>
              <a:ext uri="{FF2B5EF4-FFF2-40B4-BE49-F238E27FC236}">
                <a16:creationId xmlns:a16="http://schemas.microsoft.com/office/drawing/2014/main" id="{2BD22D04-D15B-F2F4-D65C-2A035CA71CE4}"/>
              </a:ext>
            </a:extLst>
          </p:cNvPr>
          <p:cNvSpPr/>
          <p:nvPr/>
        </p:nvSpPr>
        <p:spPr>
          <a:xfrm>
            <a:off x="6601876" y="4055192"/>
            <a:ext cx="4462221" cy="58663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Operating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System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158">
            <a:extLst>
              <a:ext uri="{FF2B5EF4-FFF2-40B4-BE49-F238E27FC236}">
                <a16:creationId xmlns:a16="http://schemas.microsoft.com/office/drawing/2014/main" id="{0239E31F-953D-5C4B-2F0D-66DF49542A70}"/>
              </a:ext>
            </a:extLst>
          </p:cNvPr>
          <p:cNvSpPr/>
          <p:nvPr/>
        </p:nvSpPr>
        <p:spPr>
          <a:xfrm>
            <a:off x="6601876" y="4730322"/>
            <a:ext cx="4462221" cy="5866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Hardware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3420CB6F-3009-1129-7DE9-E3588FD2E7A1}"/>
              </a:ext>
            </a:extLst>
          </p:cNvPr>
          <p:cNvSpPr/>
          <p:nvPr/>
        </p:nvSpPr>
        <p:spPr>
          <a:xfrm>
            <a:off x="6601877" y="2559043"/>
            <a:ext cx="4462220" cy="76433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Input word prediction; QA; ASR; SLU; Image classification;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Machine translation; Object detection; Style transfer; TTS; Audio captioning; Image captioning; Visual QA; ……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0" name="组合 5">
            <a:extLst>
              <a:ext uri="{FF2B5EF4-FFF2-40B4-BE49-F238E27FC236}">
                <a16:creationId xmlns:a16="http://schemas.microsoft.com/office/drawing/2014/main" id="{3F5E59AD-8DE1-3F7A-85BD-87E6EA2ADD39}"/>
              </a:ext>
            </a:extLst>
          </p:cNvPr>
          <p:cNvGrpSpPr/>
          <p:nvPr/>
        </p:nvGrpSpPr>
        <p:grpSpPr>
          <a:xfrm>
            <a:off x="6601877" y="1854431"/>
            <a:ext cx="4557374" cy="609524"/>
            <a:chOff x="3864890" y="2379167"/>
            <a:chExt cx="4557374" cy="609524"/>
          </a:xfrm>
        </p:grpSpPr>
        <p:sp>
          <p:nvSpPr>
            <p:cNvPr id="11" name="文本框 150">
              <a:extLst>
                <a:ext uri="{FF2B5EF4-FFF2-40B4-BE49-F238E27FC236}">
                  <a16:creationId xmlns:a16="http://schemas.microsoft.com/office/drawing/2014/main" id="{52928B6F-1DA6-349B-A7F6-9E4DCD72484D}"/>
                </a:ext>
              </a:extLst>
            </p:cNvPr>
            <p:cNvSpPr txBox="1"/>
            <p:nvPr/>
          </p:nvSpPr>
          <p:spPr>
            <a:xfrm>
              <a:off x="7210239" y="2389478"/>
              <a:ext cx="1212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APPs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2" name="组合 37">
              <a:extLst>
                <a:ext uri="{FF2B5EF4-FFF2-40B4-BE49-F238E27FC236}">
                  <a16:creationId xmlns:a16="http://schemas.microsoft.com/office/drawing/2014/main" id="{CC3AF9E6-211C-21D6-BF8C-5248064D58AC}"/>
                </a:ext>
              </a:extLst>
            </p:cNvPr>
            <p:cNvGrpSpPr/>
            <p:nvPr/>
          </p:nvGrpSpPr>
          <p:grpSpPr>
            <a:xfrm>
              <a:off x="3864890" y="2379167"/>
              <a:ext cx="2661127" cy="609524"/>
              <a:chOff x="1992201" y="2104397"/>
              <a:chExt cx="2661127" cy="609524"/>
            </a:xfrm>
          </p:grpSpPr>
          <p:pic>
            <p:nvPicPr>
              <p:cNvPr id="14" name="图片 24">
                <a:extLst>
                  <a:ext uri="{FF2B5EF4-FFF2-40B4-BE49-F238E27FC236}">
                    <a16:creationId xmlns:a16="http://schemas.microsoft.com/office/drawing/2014/main" id="{466CDBDF-10F5-9577-B44D-CAB78C9C930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201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15" name="图片 30">
                <a:extLst>
                  <a:ext uri="{FF2B5EF4-FFF2-40B4-BE49-F238E27FC236}">
                    <a16:creationId xmlns:a16="http://schemas.microsoft.com/office/drawing/2014/main" id="{ABAC6AB0-53B4-A84B-4F40-EBBEA85D9E2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2497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16" name="图片 34">
                <a:extLst>
                  <a:ext uri="{FF2B5EF4-FFF2-40B4-BE49-F238E27FC236}">
                    <a16:creationId xmlns:a16="http://schemas.microsoft.com/office/drawing/2014/main" id="{4228BFCF-7809-4827-1AA0-848AB4E0BE51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3804" y="2104397"/>
                <a:ext cx="609524" cy="609524"/>
              </a:xfrm>
              <a:prstGeom prst="rect">
                <a:avLst/>
              </a:prstGeom>
            </p:spPr>
          </p:pic>
          <p:pic>
            <p:nvPicPr>
              <p:cNvPr id="17" name="图片 36">
                <a:extLst>
                  <a:ext uri="{FF2B5EF4-FFF2-40B4-BE49-F238E27FC236}">
                    <a16:creationId xmlns:a16="http://schemas.microsoft.com/office/drawing/2014/main" id="{747B205E-D2A7-F2AB-9700-D9F990BEDE4F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1190" y="2104397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13" name="图片 6">
              <a:extLst>
                <a:ext uri="{FF2B5EF4-FFF2-40B4-BE49-F238E27FC236}">
                  <a16:creationId xmlns:a16="http://schemas.microsoft.com/office/drawing/2014/main" id="{157EDA55-9986-751F-29EE-839AFB9A8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3291" y="2379167"/>
              <a:ext cx="663354" cy="579349"/>
            </a:xfrm>
            <a:prstGeom prst="rect">
              <a:avLst/>
            </a:prstGeom>
          </p:spPr>
        </p:pic>
      </p:grpSp>
      <p:sp>
        <p:nvSpPr>
          <p:cNvPr id="18" name="矩形 45">
            <a:extLst>
              <a:ext uri="{FF2B5EF4-FFF2-40B4-BE49-F238E27FC236}">
                <a16:creationId xmlns:a16="http://schemas.microsoft.com/office/drawing/2014/main" id="{5A1C652C-8BC4-6BF7-D66C-C4ECC23FEC4F}"/>
              </a:ext>
            </a:extLst>
          </p:cNvPr>
          <p:cNvSpPr/>
          <p:nvPr/>
        </p:nvSpPr>
        <p:spPr>
          <a:xfrm>
            <a:off x="6601876" y="3391860"/>
            <a:ext cx="4469745" cy="480408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MobileNet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ResNet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Bert;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StyleFlow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RoBERTa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DistilBERT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Deeplabv3plus;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GFNet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MSINet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; LIMU-BERT; YOLO;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……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rPr>
              <a:t> </a:t>
            </a:r>
          </a:p>
        </p:txBody>
      </p:sp>
      <p:pic>
        <p:nvPicPr>
          <p:cNvPr id="19" name="Graphic 18" descr="Car with solid fill">
            <a:extLst>
              <a:ext uri="{FF2B5EF4-FFF2-40B4-BE49-F238E27FC236}">
                <a16:creationId xmlns:a16="http://schemas.microsoft.com/office/drawing/2014/main" id="{A5BCCF08-5A1B-9934-9FEC-A4017D648E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1453" y="5302364"/>
            <a:ext cx="897105" cy="897105"/>
          </a:xfrm>
          <a:prstGeom prst="rect">
            <a:avLst/>
          </a:prstGeom>
        </p:spPr>
      </p:pic>
      <p:pic>
        <p:nvPicPr>
          <p:cNvPr id="20" name="Graphic 19" descr="Laptop with solid fill">
            <a:extLst>
              <a:ext uri="{FF2B5EF4-FFF2-40B4-BE49-F238E27FC236}">
                <a16:creationId xmlns:a16="http://schemas.microsoft.com/office/drawing/2014/main" id="{7ACB851D-6FEA-2845-B836-88E7EBE19B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0327" y="5434439"/>
            <a:ext cx="655320" cy="655320"/>
          </a:xfrm>
          <a:prstGeom prst="rect">
            <a:avLst/>
          </a:prstGeom>
        </p:spPr>
      </p:pic>
      <p:pic>
        <p:nvPicPr>
          <p:cNvPr id="21" name="Graphic 20" descr="Smart Phone with solid fill">
            <a:extLst>
              <a:ext uri="{FF2B5EF4-FFF2-40B4-BE49-F238E27FC236}">
                <a16:creationId xmlns:a16="http://schemas.microsoft.com/office/drawing/2014/main" id="{FE0C12E3-970B-E1EF-1415-1A7BFDF73D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8072" y="5454899"/>
            <a:ext cx="614400" cy="614400"/>
          </a:xfrm>
          <a:prstGeom prst="rect">
            <a:avLst/>
          </a:prstGeom>
        </p:spPr>
      </p:pic>
      <p:pic>
        <p:nvPicPr>
          <p:cNvPr id="22" name="Graphic 21" descr="Computer with solid fill">
            <a:extLst>
              <a:ext uri="{FF2B5EF4-FFF2-40B4-BE49-F238E27FC236}">
                <a16:creationId xmlns:a16="http://schemas.microsoft.com/office/drawing/2014/main" id="{2C4C1FFD-FF05-9052-D34F-9CBC1E61B3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08697" y="5396339"/>
            <a:ext cx="731520" cy="7315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D9024FC-C12F-041A-B613-D7A2CCBA4187}"/>
              </a:ext>
            </a:extLst>
          </p:cNvPr>
          <p:cNvSpPr/>
          <p:nvPr/>
        </p:nvSpPr>
        <p:spPr>
          <a:xfrm>
            <a:off x="6601876" y="3391860"/>
            <a:ext cx="4469744" cy="4804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One-size-fits-all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CN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70672D-C1CD-3B07-2D5D-287BC65BC9F4}"/>
              </a:ext>
            </a:extLst>
          </p:cNvPr>
          <p:cNvSpPr txBox="1"/>
          <p:nvPr/>
        </p:nvSpPr>
        <p:spPr>
          <a:xfrm>
            <a:off x="596332" y="1864742"/>
            <a:ext cx="55647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design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model?</a:t>
            </a:r>
          </a:p>
          <a:p>
            <a:pPr marL="342900" indent="-342900">
              <a:buAutoNum type="alphaLcPeriod"/>
            </a:pPr>
            <a:endParaRPr lang="en-US" sz="2400" dirty="0"/>
          </a:p>
          <a:p>
            <a:pPr marL="342900" indent="-342900">
              <a:buAutoNum type="alphaLcPeriod"/>
            </a:pPr>
            <a:endParaRPr lang="en-US" sz="2400" dirty="0"/>
          </a:p>
          <a:p>
            <a:pPr marL="342900" indent="-342900">
              <a:buAutoNum type="alphaLcPeriod"/>
            </a:pPr>
            <a:endParaRPr lang="en-US" sz="2400" dirty="0"/>
          </a:p>
          <a:p>
            <a:pPr marL="342900" indent="-342900">
              <a:buAutoNum type="alphaLcPeriod"/>
            </a:pPr>
            <a:endParaRPr lang="en-US" altLang="zh-CN" sz="2400" dirty="0"/>
          </a:p>
          <a:p>
            <a:pPr marL="342900" indent="-342900">
              <a:buAutoNum type="alphaLcPeriod"/>
            </a:pP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evaluate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model?</a:t>
            </a:r>
            <a:endParaRPr lang="en-CN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CC3667-ECF1-8C26-03E1-B6E605B50848}"/>
              </a:ext>
            </a:extLst>
          </p:cNvPr>
          <p:cNvSpPr txBox="1"/>
          <p:nvPr/>
        </p:nvSpPr>
        <p:spPr>
          <a:xfrm>
            <a:off x="838202" y="2648877"/>
            <a:ext cx="5136714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M4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any-to-any</a:t>
            </a:r>
            <a:r>
              <a:rPr lang="zh-CN" altLang="en-US" sz="2400" dirty="0"/>
              <a:t> </a:t>
            </a:r>
            <a:r>
              <a:rPr lang="en-US" altLang="zh-CN" sz="2400" dirty="0"/>
              <a:t>modality</a:t>
            </a:r>
            <a:r>
              <a:rPr lang="zh-CN" altLang="en-US" sz="2400" dirty="0"/>
              <a:t> </a:t>
            </a:r>
            <a:r>
              <a:rPr lang="en-US" altLang="zh-CN" sz="2400" dirty="0"/>
              <a:t>mobile</a:t>
            </a:r>
            <a:r>
              <a:rPr lang="zh-CN" altLang="en-US" sz="2400" dirty="0"/>
              <a:t> </a:t>
            </a:r>
            <a:r>
              <a:rPr lang="en-US" altLang="zh-CN" sz="2400" dirty="0"/>
              <a:t>foundation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endParaRPr lang="en-C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F93A8-A537-300C-4CB4-48D40C89F4BB}"/>
              </a:ext>
            </a:extLst>
          </p:cNvPr>
          <p:cNvSpPr txBox="1"/>
          <p:nvPr/>
        </p:nvSpPr>
        <p:spPr>
          <a:xfrm>
            <a:off x="838201" y="4411251"/>
            <a:ext cx="5136714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eAIBench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comprehensive</a:t>
            </a:r>
            <a:r>
              <a:rPr lang="zh-CN" altLang="en-US" sz="2400" dirty="0"/>
              <a:t> </a:t>
            </a:r>
            <a:r>
              <a:rPr lang="en-US" altLang="zh-CN" sz="2400" dirty="0"/>
              <a:t>mobile</a:t>
            </a:r>
            <a:r>
              <a:rPr lang="zh-CN" altLang="en-US" sz="2400" dirty="0"/>
              <a:t> </a:t>
            </a:r>
            <a:r>
              <a:rPr lang="en-US" altLang="zh-CN" sz="2400" dirty="0"/>
              <a:t>AI</a:t>
            </a:r>
            <a:r>
              <a:rPr lang="zh-CN" altLang="en-US" sz="2400" dirty="0"/>
              <a:t> </a:t>
            </a:r>
            <a:r>
              <a:rPr lang="en-US" altLang="zh-CN" sz="2400" dirty="0"/>
              <a:t>benchmark</a:t>
            </a:r>
            <a:endParaRPr lang="en-CN" sz="2400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A89519E5-D1B1-87A2-5D4D-566573F10133}"/>
              </a:ext>
            </a:extLst>
          </p:cNvPr>
          <p:cNvSpPr/>
          <p:nvPr/>
        </p:nvSpPr>
        <p:spPr>
          <a:xfrm>
            <a:off x="6120785" y="1986901"/>
            <a:ext cx="392482" cy="3300267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1EEEA2CD-DC18-E69E-05BA-5D918237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7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798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551B32-9B42-1147-1063-FBA8C690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7D65-547F-4E41-B7C7-035E73CE767C}" type="datetime1">
              <a:rPr kumimoji="1" lang="zh-CN" altLang="en-US" smtClean="0"/>
              <a:t>2024/11/18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319087-B3F2-199B-3220-726A0887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M4@MobiCom'24</a:t>
            </a:r>
            <a:endParaRPr kumimoji="1"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DBB315A-BA3B-9D86-4F53-26E9C20D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M4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74ADEEB-B9DF-AAB4-283D-B0472CAA11F7}"/>
              </a:ext>
            </a:extLst>
          </p:cNvPr>
          <p:cNvSpPr/>
          <p:nvPr/>
        </p:nvSpPr>
        <p:spPr>
          <a:xfrm>
            <a:off x="3451437" y="1597302"/>
            <a:ext cx="1578587" cy="4143331"/>
          </a:xfrm>
          <a:prstGeom prst="rect">
            <a:avLst/>
          </a:prstGeom>
          <a:solidFill>
            <a:srgbClr val="E3F3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A264C36-C02E-91A0-D52C-B037C39771F3}"/>
              </a:ext>
            </a:extLst>
          </p:cNvPr>
          <p:cNvSpPr/>
          <p:nvPr/>
        </p:nvSpPr>
        <p:spPr>
          <a:xfrm>
            <a:off x="2001408" y="1597302"/>
            <a:ext cx="1168400" cy="4143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Picture 6" descr="Fez um contrato Coelho de agora em diante smartphone logo Normalmente  vaqueiro Sobreposição">
            <a:extLst>
              <a:ext uri="{FF2B5EF4-FFF2-40B4-BE49-F238E27FC236}">
                <a16:creationId xmlns:a16="http://schemas.microsoft.com/office/drawing/2014/main" id="{934B8F7C-A3C2-4ABE-DE09-11A80F48A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16073" r="33294" b="16986"/>
          <a:stretch/>
        </p:blipFill>
        <p:spPr bwMode="auto">
          <a:xfrm>
            <a:off x="592617" y="2511703"/>
            <a:ext cx="1024404" cy="165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Sensors | Free Full-Text | Sensing Movement: Microsensors for Body Motion  Measurement">
            <a:extLst>
              <a:ext uri="{FF2B5EF4-FFF2-40B4-BE49-F238E27FC236}">
                <a16:creationId xmlns:a16="http://schemas.microsoft.com/office/drawing/2014/main" id="{3B90FF11-3F94-ED26-2D2A-2F402309A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99" y="3536472"/>
            <a:ext cx="931724" cy="76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Text document outlined symbol - User Interface &amp; Gesture Icons">
            <a:extLst>
              <a:ext uri="{FF2B5EF4-FFF2-40B4-BE49-F238E27FC236}">
                <a16:creationId xmlns:a16="http://schemas.microsoft.com/office/drawing/2014/main" id="{0B66F23C-5B1D-03C9-D7B3-CB36A755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77" y="2627864"/>
            <a:ext cx="707721" cy="70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Finger touch screen. Tap hand gesture icon">
            <a:extLst>
              <a:ext uri="{FF2B5EF4-FFF2-40B4-BE49-F238E27FC236}">
                <a16:creationId xmlns:a16="http://schemas.microsoft.com/office/drawing/2014/main" id="{31497EFE-473B-32AB-25F2-06D98E937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8" t="7397" r="32242" b="7307"/>
          <a:stretch/>
        </p:blipFill>
        <p:spPr bwMode="auto">
          <a:xfrm rot="20489613">
            <a:off x="903835" y="2952721"/>
            <a:ext cx="488516" cy="6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椭圆 70">
            <a:extLst>
              <a:ext uri="{FF2B5EF4-FFF2-40B4-BE49-F238E27FC236}">
                <a16:creationId xmlns:a16="http://schemas.microsoft.com/office/drawing/2014/main" id="{06895C0C-3E80-2F9C-3CF1-843071D0BC7B}"/>
              </a:ext>
            </a:extLst>
          </p:cNvPr>
          <p:cNvSpPr/>
          <p:nvPr/>
        </p:nvSpPr>
        <p:spPr>
          <a:xfrm>
            <a:off x="1019424" y="2594188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连接符: 肘形 87">
            <a:extLst>
              <a:ext uri="{FF2B5EF4-FFF2-40B4-BE49-F238E27FC236}">
                <a16:creationId xmlns:a16="http://schemas.microsoft.com/office/drawing/2014/main" id="{CFA022EF-0105-D622-C2C0-E427434744E2}"/>
              </a:ext>
            </a:extLst>
          </p:cNvPr>
          <p:cNvCxnSpPr>
            <a:cxnSpLocks/>
            <a:stCxn id="71" idx="6"/>
          </p:cNvCxnSpPr>
          <p:nvPr/>
        </p:nvCxnSpPr>
        <p:spPr>
          <a:xfrm flipV="1">
            <a:off x="1182262" y="2054503"/>
            <a:ext cx="973775" cy="617712"/>
          </a:xfrm>
          <a:prstGeom prst="bentConnector3">
            <a:avLst>
              <a:gd name="adj1" fmla="val 65203"/>
            </a:avLst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B14F6F85-E430-BF96-49D7-FB8871A7ADCB}"/>
              </a:ext>
            </a:extLst>
          </p:cNvPr>
          <p:cNvSpPr/>
          <p:nvPr/>
        </p:nvSpPr>
        <p:spPr>
          <a:xfrm>
            <a:off x="837703" y="2992976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连接符: 肘形 95">
            <a:extLst>
              <a:ext uri="{FF2B5EF4-FFF2-40B4-BE49-F238E27FC236}">
                <a16:creationId xmlns:a16="http://schemas.microsoft.com/office/drawing/2014/main" id="{FA91201D-7C7C-1E2D-67F5-25489E225E00}"/>
              </a:ext>
            </a:extLst>
          </p:cNvPr>
          <p:cNvCxnSpPr>
            <a:cxnSpLocks/>
            <a:stCxn id="67" idx="2"/>
          </p:cNvCxnSpPr>
          <p:nvPr/>
        </p:nvCxnSpPr>
        <p:spPr>
          <a:xfrm rot="16200000" flipH="1">
            <a:off x="1310259" y="3956567"/>
            <a:ext cx="689952" cy="1100832"/>
          </a:xfrm>
          <a:prstGeom prst="bentConnector2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35659486-1326-2150-A4EC-4CDD128AA584}"/>
              </a:ext>
            </a:extLst>
          </p:cNvPr>
          <p:cNvSpPr/>
          <p:nvPr/>
        </p:nvSpPr>
        <p:spPr>
          <a:xfrm>
            <a:off x="1017407" y="3933306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连接符: 肘形 110">
            <a:extLst>
              <a:ext uri="{FF2B5EF4-FFF2-40B4-BE49-F238E27FC236}">
                <a16:creationId xmlns:a16="http://schemas.microsoft.com/office/drawing/2014/main" id="{AE001B7D-EF5E-327A-65D3-8023876A53A0}"/>
              </a:ext>
            </a:extLst>
          </p:cNvPr>
          <p:cNvCxnSpPr>
            <a:cxnSpLocks/>
            <a:stCxn id="79" idx="6"/>
            <a:endCxn id="68" idx="1"/>
          </p:cNvCxnSpPr>
          <p:nvPr/>
        </p:nvCxnSpPr>
        <p:spPr>
          <a:xfrm>
            <a:off x="941027" y="3758102"/>
            <a:ext cx="1158972" cy="159892"/>
          </a:xfrm>
          <a:prstGeom prst="bentConnector3">
            <a:avLst>
              <a:gd name="adj1" fmla="val 76299"/>
            </a:avLst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119">
            <a:extLst>
              <a:ext uri="{FF2B5EF4-FFF2-40B4-BE49-F238E27FC236}">
                <a16:creationId xmlns:a16="http://schemas.microsoft.com/office/drawing/2014/main" id="{EF3A8B2C-F80A-990D-4671-9E43A0E2B2E1}"/>
              </a:ext>
            </a:extLst>
          </p:cNvPr>
          <p:cNvCxnSpPr>
            <a:cxnSpLocks/>
            <a:stCxn id="73" idx="6"/>
            <a:endCxn id="69" idx="1"/>
          </p:cNvCxnSpPr>
          <p:nvPr/>
        </p:nvCxnSpPr>
        <p:spPr>
          <a:xfrm flipV="1">
            <a:off x="1000541" y="2981725"/>
            <a:ext cx="1258836" cy="89278"/>
          </a:xfrm>
          <a:prstGeom prst="bentConnector3">
            <a:avLst>
              <a:gd name="adj1" fmla="val 66603"/>
            </a:avLst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20" descr="Smart processor icon simple style Royalty Free Vector Image">
            <a:extLst>
              <a:ext uri="{FF2B5EF4-FFF2-40B4-BE49-F238E27FC236}">
                <a16:creationId xmlns:a16="http://schemas.microsoft.com/office/drawing/2014/main" id="{51CF9015-567D-655F-6FD4-632881408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9"/>
          <a:stretch/>
        </p:blipFill>
        <p:spPr bwMode="auto">
          <a:xfrm>
            <a:off x="670734" y="3451274"/>
            <a:ext cx="298459" cy="28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椭圆 78">
            <a:extLst>
              <a:ext uri="{FF2B5EF4-FFF2-40B4-BE49-F238E27FC236}">
                <a16:creationId xmlns:a16="http://schemas.microsoft.com/office/drawing/2014/main" id="{CA648461-DD74-81B3-40CF-690246EE0466}"/>
              </a:ext>
            </a:extLst>
          </p:cNvPr>
          <p:cNvSpPr/>
          <p:nvPr/>
        </p:nvSpPr>
        <p:spPr>
          <a:xfrm>
            <a:off x="778189" y="3680075"/>
            <a:ext cx="162838" cy="1560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1400E94-0AFF-707D-5454-622FB0BA3D87}"/>
              </a:ext>
            </a:extLst>
          </p:cNvPr>
          <p:cNvSpPr txBox="1"/>
          <p:nvPr/>
        </p:nvSpPr>
        <p:spPr>
          <a:xfrm>
            <a:off x="3591465" y="1792261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IMG-Enc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81" name="Picture 22" descr="Others Icons - Free SVG &amp; PNG Others Images - Noun Project">
            <a:extLst>
              <a:ext uri="{FF2B5EF4-FFF2-40B4-BE49-F238E27FC236}">
                <a16:creationId xmlns:a16="http://schemas.microsoft.com/office/drawing/2014/main" id="{743CA03F-621B-3A0A-7B25-3173B0CC6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3" b="33223"/>
          <a:stretch/>
        </p:blipFill>
        <p:spPr bwMode="auto">
          <a:xfrm>
            <a:off x="2276936" y="5458045"/>
            <a:ext cx="565150" cy="1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2DFDD737-E06C-0F90-228F-30575C1D8112}"/>
              </a:ext>
            </a:extLst>
          </p:cNvPr>
          <p:cNvSpPr txBox="1"/>
          <p:nvPr/>
        </p:nvSpPr>
        <p:spPr>
          <a:xfrm>
            <a:off x="3591465" y="2523912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TXT-Enc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EE21E91-FC8E-1E30-9BAB-C738E10192C1}"/>
              </a:ext>
            </a:extLst>
          </p:cNvPr>
          <p:cNvSpPr txBox="1"/>
          <p:nvPr/>
        </p:nvSpPr>
        <p:spPr>
          <a:xfrm>
            <a:off x="3591465" y="3987214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AUD-Enc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2D03579-287B-6240-C665-81377E4D83A9}"/>
              </a:ext>
            </a:extLst>
          </p:cNvPr>
          <p:cNvSpPr txBox="1"/>
          <p:nvPr/>
        </p:nvSpPr>
        <p:spPr>
          <a:xfrm>
            <a:off x="3591465" y="3255563"/>
            <a:ext cx="1295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  <a:cs typeface="Arial" panose="020B0604020202020204" pitchFamily="34" charset="0"/>
              </a:rPr>
              <a:t>IMU-Enc</a:t>
            </a:r>
            <a:endParaRPr lang="zh-CN" altLang="en-US" sz="1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80A17D6-BAC6-E3F8-4364-658EC2FDF4FB}"/>
              </a:ext>
            </a:extLst>
          </p:cNvPr>
          <p:cNvSpPr txBox="1"/>
          <p:nvPr/>
        </p:nvSpPr>
        <p:spPr>
          <a:xfrm>
            <a:off x="3569240" y="5188906"/>
            <a:ext cx="133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u="sng" dirty="0">
                <a:latin typeface="Georgia" panose="02040502050405020303" pitchFamily="18" charset="0"/>
              </a:rPr>
              <a:t>Multimodal Embedding</a:t>
            </a:r>
            <a:endParaRPr lang="zh-CN" altLang="en-US" sz="1400" u="sng" dirty="0">
              <a:latin typeface="Georgia" panose="02040502050405020303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CF50EF8-868D-862B-4AAB-2EC48861619C}"/>
              </a:ext>
            </a:extLst>
          </p:cNvPr>
          <p:cNvSpPr txBox="1"/>
          <p:nvPr/>
        </p:nvSpPr>
        <p:spPr>
          <a:xfrm>
            <a:off x="3591465" y="4718865"/>
            <a:ext cx="1295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87" name="Picture 22" descr="Others Icons - Free SVG &amp; PNG Others Images - Noun Project">
            <a:extLst>
              <a:ext uri="{FF2B5EF4-FFF2-40B4-BE49-F238E27FC236}">
                <a16:creationId xmlns:a16="http://schemas.microsoft.com/office/drawing/2014/main" id="{47957A2B-136C-06C2-D8DE-C158B2366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3" b="33223"/>
          <a:stretch/>
        </p:blipFill>
        <p:spPr bwMode="auto">
          <a:xfrm>
            <a:off x="3956590" y="4838975"/>
            <a:ext cx="565150" cy="1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箭头: 下 200">
            <a:extLst>
              <a:ext uri="{FF2B5EF4-FFF2-40B4-BE49-F238E27FC236}">
                <a16:creationId xmlns:a16="http://schemas.microsoft.com/office/drawing/2014/main" id="{D851BE0F-7714-E85D-250A-F34BF81F1ACB}"/>
              </a:ext>
            </a:extLst>
          </p:cNvPr>
          <p:cNvSpPr/>
          <p:nvPr/>
        </p:nvSpPr>
        <p:spPr>
          <a:xfrm rot="16200000">
            <a:off x="2745028" y="3335817"/>
            <a:ext cx="1134424" cy="250147"/>
          </a:xfrm>
          <a:prstGeom prst="downArrow">
            <a:avLst>
              <a:gd name="adj1" fmla="val 50000"/>
              <a:gd name="adj2" fmla="val 5966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A297037F-5084-F7C5-DF0B-0BD21DB30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2484" y="1721531"/>
            <a:ext cx="707721" cy="707721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1BEEDD5F-9BC3-6279-79D9-105A369221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3396" y="4488385"/>
            <a:ext cx="763043" cy="763043"/>
          </a:xfrm>
          <a:prstGeom prst="rect">
            <a:avLst/>
          </a:prstGeom>
        </p:spPr>
      </p:pic>
      <p:sp>
        <p:nvSpPr>
          <p:cNvPr id="27" name="矩形 62">
            <a:extLst>
              <a:ext uri="{FF2B5EF4-FFF2-40B4-BE49-F238E27FC236}">
                <a16:creationId xmlns:a16="http://schemas.microsoft.com/office/drawing/2014/main" id="{D8CC680C-9FA0-65BE-14D8-8BE88A22FFD8}"/>
              </a:ext>
            </a:extLst>
          </p:cNvPr>
          <p:cNvSpPr/>
          <p:nvPr/>
        </p:nvSpPr>
        <p:spPr>
          <a:xfrm>
            <a:off x="5026202" y="1597303"/>
            <a:ext cx="3620859" cy="4143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29" name="矩形 87">
            <a:extLst>
              <a:ext uri="{FF2B5EF4-FFF2-40B4-BE49-F238E27FC236}">
                <a16:creationId xmlns:a16="http://schemas.microsoft.com/office/drawing/2014/main" id="{034139D2-EFAE-6428-13C1-CE507F3D6319}"/>
              </a:ext>
            </a:extLst>
          </p:cNvPr>
          <p:cNvSpPr/>
          <p:nvPr/>
        </p:nvSpPr>
        <p:spPr>
          <a:xfrm>
            <a:off x="539534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1.4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0" name="矩形 88">
            <a:extLst>
              <a:ext uri="{FF2B5EF4-FFF2-40B4-BE49-F238E27FC236}">
                <a16:creationId xmlns:a16="http://schemas.microsoft.com/office/drawing/2014/main" id="{98DEBF9C-08DB-CFDB-0F23-BB9A1E4D8041}"/>
              </a:ext>
            </a:extLst>
          </p:cNvPr>
          <p:cNvSpPr/>
          <p:nvPr/>
        </p:nvSpPr>
        <p:spPr>
          <a:xfrm>
            <a:off x="580555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-0.2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1" name="矩形 89">
            <a:extLst>
              <a:ext uri="{FF2B5EF4-FFF2-40B4-BE49-F238E27FC236}">
                <a16:creationId xmlns:a16="http://schemas.microsoft.com/office/drawing/2014/main" id="{89E70664-4D93-D133-A232-B0A27A0FEE8F}"/>
              </a:ext>
            </a:extLst>
          </p:cNvPr>
          <p:cNvSpPr/>
          <p:nvPr/>
        </p:nvSpPr>
        <p:spPr>
          <a:xfrm>
            <a:off x="621576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-2.3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2" name="矩形 90">
            <a:extLst>
              <a:ext uri="{FF2B5EF4-FFF2-40B4-BE49-F238E27FC236}">
                <a16:creationId xmlns:a16="http://schemas.microsoft.com/office/drawing/2014/main" id="{205C1D2C-CFFA-14E7-C8E2-67C5CB4955EC}"/>
              </a:ext>
            </a:extLst>
          </p:cNvPr>
          <p:cNvSpPr/>
          <p:nvPr/>
        </p:nvSpPr>
        <p:spPr>
          <a:xfrm>
            <a:off x="662724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0.6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3" name="矩形 91">
            <a:extLst>
              <a:ext uri="{FF2B5EF4-FFF2-40B4-BE49-F238E27FC236}">
                <a16:creationId xmlns:a16="http://schemas.microsoft.com/office/drawing/2014/main" id="{31D2EF66-5F4D-5882-ECD0-C7EA6FAEB68C}"/>
              </a:ext>
            </a:extLst>
          </p:cNvPr>
          <p:cNvSpPr/>
          <p:nvPr/>
        </p:nvSpPr>
        <p:spPr>
          <a:xfrm>
            <a:off x="7037458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Georgia" panose="02040502050405020303" pitchFamily="18" charset="0"/>
              </a:rPr>
              <a:t>9.1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4" name="矩形 92">
            <a:extLst>
              <a:ext uri="{FF2B5EF4-FFF2-40B4-BE49-F238E27FC236}">
                <a16:creationId xmlns:a16="http://schemas.microsoft.com/office/drawing/2014/main" id="{14157459-4133-127D-5B1D-FAFA736343F2}"/>
              </a:ext>
            </a:extLst>
          </p:cNvPr>
          <p:cNvSpPr/>
          <p:nvPr/>
        </p:nvSpPr>
        <p:spPr>
          <a:xfrm>
            <a:off x="7449000" y="1917305"/>
            <a:ext cx="410210" cy="316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Georgia" panose="02040502050405020303" pitchFamily="18" charset="0"/>
              </a:rPr>
              <a:t>…</a:t>
            </a:r>
            <a:endParaRPr lang="zh-CN" altLang="en-US" sz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43" name="直接连接符 121">
            <a:extLst>
              <a:ext uri="{FF2B5EF4-FFF2-40B4-BE49-F238E27FC236}">
                <a16:creationId xmlns:a16="http://schemas.microsoft.com/office/drawing/2014/main" id="{95A95ABF-70B5-A652-E731-A196ADC2850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886865" y="1961538"/>
            <a:ext cx="508483" cy="1138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162">
            <a:extLst>
              <a:ext uri="{FF2B5EF4-FFF2-40B4-BE49-F238E27FC236}">
                <a16:creationId xmlns:a16="http://schemas.microsoft.com/office/drawing/2014/main" id="{D194E999-3D5D-8F01-BCB6-9FDED726307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886865" y="2075392"/>
            <a:ext cx="508483" cy="617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166">
            <a:extLst>
              <a:ext uri="{FF2B5EF4-FFF2-40B4-BE49-F238E27FC236}">
                <a16:creationId xmlns:a16="http://schemas.microsoft.com/office/drawing/2014/main" id="{FB0808CC-63D5-12CA-15D4-3A982A32F0D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886865" y="2075392"/>
            <a:ext cx="508483" cy="13494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169">
            <a:extLst>
              <a:ext uri="{FF2B5EF4-FFF2-40B4-BE49-F238E27FC236}">
                <a16:creationId xmlns:a16="http://schemas.microsoft.com/office/drawing/2014/main" id="{CDD7D344-3E26-4C28-69AD-12E3A9DA578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886865" y="2075392"/>
            <a:ext cx="508483" cy="20810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172">
            <a:extLst>
              <a:ext uri="{FF2B5EF4-FFF2-40B4-BE49-F238E27FC236}">
                <a16:creationId xmlns:a16="http://schemas.microsoft.com/office/drawing/2014/main" id="{E1DB0A39-0D5F-80CC-AD03-62F40EC5EF5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886865" y="2075392"/>
            <a:ext cx="508483" cy="2828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113">
            <a:extLst>
              <a:ext uri="{FF2B5EF4-FFF2-40B4-BE49-F238E27FC236}">
                <a16:creationId xmlns:a16="http://schemas.microsoft.com/office/drawing/2014/main" id="{DD1C94FB-7E5C-BFD1-5385-E5DAD365B56F}"/>
              </a:ext>
            </a:extLst>
          </p:cNvPr>
          <p:cNvSpPr/>
          <p:nvPr/>
        </p:nvSpPr>
        <p:spPr>
          <a:xfrm>
            <a:off x="4999139" y="1610422"/>
            <a:ext cx="1720863" cy="31617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Georgia" panose="02040502050405020303" pitchFamily="18" charset="0"/>
              </a:rPr>
              <a:t>unified latent space</a:t>
            </a:r>
            <a:endParaRPr lang="zh-CN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65BB7A-C99A-175E-4E2C-BA8674BC4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8</a:t>
            </a:fld>
            <a:r>
              <a:rPr kumimoji="1" lang="en-US" altLang="zh-CN"/>
              <a:t>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084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6468</TotalTime>
  <Words>2620</Words>
  <Application>Microsoft Macintosh PowerPoint</Application>
  <PresentationFormat>Widescreen</PresentationFormat>
  <Paragraphs>390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.SF NS</vt:lpstr>
      <vt:lpstr>等线</vt:lpstr>
      <vt:lpstr>Inconsolatazi4-Bold</vt:lpstr>
      <vt:lpstr>LinLibertineTB</vt:lpstr>
      <vt:lpstr>Microsoft YaHei</vt:lpstr>
      <vt:lpstr>Microsoft YaHei</vt:lpstr>
      <vt:lpstr>Arial</vt:lpstr>
      <vt:lpstr>Calibri</vt:lpstr>
      <vt:lpstr>Consolas</vt:lpstr>
      <vt:lpstr>Georgia</vt:lpstr>
      <vt:lpstr>Times New Roman</vt:lpstr>
      <vt:lpstr>Verdana</vt:lpstr>
      <vt:lpstr>Office 主题​​</vt:lpstr>
      <vt:lpstr>Mobile Foundation Model as Firmware The Way Towards a Unified Mobile AI Landscape</vt:lpstr>
      <vt:lpstr>Motivation: Mobile AI Fragmentation</vt:lpstr>
      <vt:lpstr>Motivation: Mobile AI Fragmentation</vt:lpstr>
      <vt:lpstr>Motivation: Mobile AI Fragmentation</vt:lpstr>
      <vt:lpstr>Motivation: Mobile AI Fragmentation</vt:lpstr>
      <vt:lpstr>A Vision: Mobile Foundation Model</vt:lpstr>
      <vt:lpstr>A Vision: Mobile Foundation Model</vt:lpstr>
      <vt:lpstr>Our Contributions</vt:lpstr>
      <vt:lpstr>M4 Design</vt:lpstr>
      <vt:lpstr>M4 Design</vt:lpstr>
      <vt:lpstr>M4 Design</vt:lpstr>
      <vt:lpstr>M4 Implementation</vt:lpstr>
      <vt:lpstr>PowerPoint Presentation</vt:lpstr>
      <vt:lpstr>PowerPoint Presentation</vt:lpstr>
      <vt:lpstr>PowerPoint Presentation</vt:lpstr>
      <vt:lpstr>PowerPoint Presentation</vt:lpstr>
      <vt:lpstr>M4 evolves with better backbones</vt:lpstr>
      <vt:lpstr>M4 evolves with better backbones</vt:lpstr>
      <vt:lpstr>M4 evolves with better backbones</vt:lpstr>
      <vt:lpstr>No longer a vision now!</vt:lpstr>
      <vt:lpstr>Summary of our contribution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dongqi cai</dc:creator>
  <cp:lastModifiedBy>Microsoft Office User</cp:lastModifiedBy>
  <cp:revision>372</cp:revision>
  <dcterms:created xsi:type="dcterms:W3CDTF">2024-07-06T08:14:01Z</dcterms:created>
  <dcterms:modified xsi:type="dcterms:W3CDTF">2024-11-18T02:21:32Z</dcterms:modified>
</cp:coreProperties>
</file>